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0" r:id="rId1"/>
  </p:sldMasterIdLst>
  <p:notesMasterIdLst>
    <p:notesMasterId r:id="rId33"/>
  </p:notesMasterIdLst>
  <p:sldIdLst>
    <p:sldId id="256" r:id="rId2"/>
    <p:sldId id="278" r:id="rId3"/>
    <p:sldId id="260" r:id="rId4"/>
    <p:sldId id="279" r:id="rId5"/>
    <p:sldId id="258" r:id="rId6"/>
    <p:sldId id="261" r:id="rId7"/>
    <p:sldId id="281" r:id="rId8"/>
    <p:sldId id="263" r:id="rId9"/>
    <p:sldId id="282" r:id="rId10"/>
    <p:sldId id="265" r:id="rId11"/>
    <p:sldId id="276" r:id="rId12"/>
    <p:sldId id="293" r:id="rId13"/>
    <p:sldId id="299" r:id="rId14"/>
    <p:sldId id="262" r:id="rId15"/>
    <p:sldId id="267" r:id="rId16"/>
    <p:sldId id="268" r:id="rId17"/>
    <p:sldId id="270" r:id="rId18"/>
    <p:sldId id="271" r:id="rId19"/>
    <p:sldId id="300" r:id="rId20"/>
    <p:sldId id="277" r:id="rId21"/>
    <p:sldId id="290" r:id="rId22"/>
    <p:sldId id="294" r:id="rId23"/>
    <p:sldId id="295" r:id="rId24"/>
    <p:sldId id="284" r:id="rId25"/>
    <p:sldId id="287" r:id="rId26"/>
    <p:sldId id="283" r:id="rId27"/>
    <p:sldId id="288" r:id="rId28"/>
    <p:sldId id="297" r:id="rId29"/>
    <p:sldId id="298" r:id="rId30"/>
    <p:sldId id="301" r:id="rId31"/>
    <p:sldId id="302"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1F09476-8959-C5C9-B3D0-77EAFD12C125}" name="Axel Viellepeau" initials="AV" userId="24f28d2620fe4f8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76546" autoAdjust="0"/>
  </p:normalViewPr>
  <p:slideViewPr>
    <p:cSldViewPr snapToGrid="0">
      <p:cViewPr varScale="1">
        <p:scale>
          <a:sx n="84" d="100"/>
          <a:sy n="84" d="100"/>
        </p:scale>
        <p:origin x="796"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BE714-57D2-4946-A977-BB5F9937FEB2}" type="datetimeFigureOut">
              <a:rPr lang="fr-FR" smtClean="0"/>
              <a:t>05/06/2025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8087D-91BA-41F9-A8BF-1C73692F2F16}" type="slidenum">
              <a:rPr lang="fr-FR" smtClean="0"/>
              <a:t>‹N°›</a:t>
            </a:fld>
            <a:endParaRPr lang="fr-FR"/>
          </a:p>
        </p:txBody>
      </p:sp>
    </p:spTree>
    <p:extLst>
      <p:ext uri="{BB962C8B-B14F-4D97-AF65-F5344CB8AC3E}">
        <p14:creationId xmlns:p14="http://schemas.microsoft.com/office/powerpoint/2010/main" val="224083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Segoe UI" panose="020B0502040204020203" pitchFamily="34" charset="0"/>
              </a:rPr>
              <a:t>Quand on me parle de transition, la première chose qui me vient à l’esprit, et je pense ne pas être le seul, est la transition écologique et énergétique. Ayant travaillée quelque mois dans le bâtiment, j’ai vue a quelle point cette transition impliquai le secteur. Je me suis alors penché sur isolations thermiques innovantes, et alors découvert l’incorporation de matériaux a changement de phase dans l’isolation thermique d’un bâtiment. C’est alors tout naturellement que j’ai décidé d’étudié cette solution d’isolation, et de vous la présenté.</a:t>
            </a:r>
            <a:endParaRPr lang="fr-FR" sz="1800" dirty="0">
              <a:effectLst/>
              <a:latin typeface="Arial" panose="020B060402020202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1</a:t>
            </a:fld>
            <a:endParaRPr lang="fr-FR"/>
          </a:p>
        </p:txBody>
      </p:sp>
    </p:spTree>
    <p:extLst>
      <p:ext uri="{BB962C8B-B14F-4D97-AF65-F5344CB8AC3E}">
        <p14:creationId xmlns:p14="http://schemas.microsoft.com/office/powerpoint/2010/main" val="1974138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Segoe UI" panose="020B0502040204020203" pitchFamily="34" charset="0"/>
              </a:rPr>
              <a:t>En ce qui concerne l’étude expérimental, j’ai modélisé une petite pièce avec une double parois qui va permettre de mettre de l’isolant entre autour de la pièce intérieur. Avec un capteur de température, je vais suivre la variation de température dans chacune boite, avec isolant classique, une avec MCP, soumis à une variation en échelon de la température extérieur pour mettre en évidence l’augmentation de l’inertie thermique avec le MCP. On va ensuite confronté les résultats expérimentaux à ce de la simulation numérique. Autre piste, ajouter l’influence de l’aération journalière, ou encore l’énergie reçus par rayonnement du soleil.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Segoe UI" panose="020B0502040204020203" pitchFamily="34" charset="0"/>
              </a:rPr>
              <a:t>En ce qui concerne l’étude expérimental, j’ai réalisé la maquette d’une pièce à double parois, ce qui permet d’isoler la pièce avec le type d’isolant voulue. Pour ça, j’ai commencé per une modélisation sur </a:t>
            </a:r>
            <a:r>
              <a:rPr lang="fr-FR" sz="1800" dirty="0" err="1">
                <a:effectLst/>
                <a:latin typeface="Segoe UI" panose="020B0502040204020203" pitchFamily="34" charset="0"/>
              </a:rPr>
              <a:t>Solidworks</a:t>
            </a:r>
            <a:r>
              <a:rPr lang="fr-FR" sz="1800" dirty="0">
                <a:effectLst/>
                <a:latin typeface="Segoe UI" panose="020B0502040204020203" pitchFamily="34" charset="0"/>
              </a:rPr>
              <a:t>, puis grâce à une découpeuse laser, j’ai pu découper les parois dans du plexiglas, parois qui ont ensuite été assemblé avec un joint étanche, parce que la double paroi va contenir une phase liquide lors de la fusion du MCP. Une boite à ensuite été isolé avec de la laine de verre, et l’autre boite avec de la paraffine, que je suis venu moulé à l’intérieur de la double paroi. En fait, tout le but ici est, dans un premier temps, de voir l’influence global du MCP sur la température intérieure de la pièce. </a:t>
            </a:r>
            <a:endParaRPr lang="fr-FR" sz="1800" dirty="0">
              <a:effectLst/>
              <a:latin typeface="Arial" panose="020B060402020202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10</a:t>
            </a:fld>
            <a:endParaRPr lang="fr-FR"/>
          </a:p>
        </p:txBody>
      </p:sp>
    </p:spTree>
    <p:extLst>
      <p:ext uri="{BB962C8B-B14F-4D97-AF65-F5344CB8AC3E}">
        <p14:creationId xmlns:p14="http://schemas.microsoft.com/office/powerpoint/2010/main" val="3720757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pour ça, j’ai mis un capteur de température au milieu de la pièce. Ce capteur de température est relié à une carte Arduino qui me permet de suivre en temps réel la température à l’intérieur de la pièce au cour du temps.</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11</a:t>
            </a:fld>
            <a:endParaRPr lang="fr-FR"/>
          </a:p>
        </p:txBody>
      </p:sp>
    </p:spTree>
    <p:extLst>
      <p:ext uri="{BB962C8B-B14F-4D97-AF65-F5344CB8AC3E}">
        <p14:creationId xmlns:p14="http://schemas.microsoft.com/office/powerpoint/2010/main" val="56661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donc pour voir l’influence du MCP sur la température intérieure de la pièce, j’ai soumis mes deux maquettes à deux échelons de température 20°C (la température extérieure) et 80°C, alors pourquoi 80°C parce que dans notre cas, il s’agit de paraffine du commerce avec un point de fusion de 60°C, et comme ici le but et de faire jouer la fusion de la paraffine, on a choisi 80°C pour pouvoir atteindre cette fusion. Donc, j’ai introduit la maquette à une température initial de 20°C dans un four à 80°C pendant 1H30, et ensuite la maquette à été sortis du four pour pouvoir refroidir à l’air libre à une température de 20°C, et on recommence.</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12</a:t>
            </a:fld>
            <a:endParaRPr lang="fr-FR"/>
          </a:p>
        </p:txBody>
      </p:sp>
    </p:spTree>
    <p:extLst>
      <p:ext uri="{BB962C8B-B14F-4D97-AF65-F5344CB8AC3E}">
        <p14:creationId xmlns:p14="http://schemas.microsoft.com/office/powerpoint/2010/main" val="385258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79B0-FF43-0919-7461-1D2FED3C90C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D72CD0A-F51B-6B71-D2F7-85967ED1592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B156018-66C1-8CC4-41F6-2A362D5386A6}"/>
              </a:ext>
            </a:extLst>
          </p:cNvPr>
          <p:cNvSpPr>
            <a:spLocks noGrp="1"/>
          </p:cNvSpPr>
          <p:nvPr>
            <p:ph type="body" idx="1"/>
          </p:nvPr>
        </p:nvSpPr>
        <p:spPr/>
        <p:txBody>
          <a:bodyPr/>
          <a:lstStyle/>
          <a:p>
            <a:endParaRPr lang="fr-FR" dirty="0"/>
          </a:p>
          <a:p>
            <a:r>
              <a:rPr lang="fr-FR" dirty="0"/>
              <a:t>On peut alors tracer l’évolution de la température au sein de la pièce en fonction du temps dans le cas de l’isolation par MCP et dans le cas de l’isolation avec de la laine de verre. On peut directement voir l’influence du MCP qui vient fortement augmenté l’inertie thermique, puisqu’il réduit l’amplitude de variation de température de 25°C. On peut cependant noté l’absence d’un déphasage thermique temporel, surement dû à une variation de température extérieur trop abrupte et un échange thermique au niveau du trou où passent les câbles. Certes, on a pu voir l’influence global du MCP, mais une maquette de la taille d’une pièce pour pouvoir avoir une étude plus précise est utopique. Il est donc nécessaire de développer un modèle numérique pour une étude précise.</a:t>
            </a:r>
          </a:p>
        </p:txBody>
      </p:sp>
      <p:sp>
        <p:nvSpPr>
          <p:cNvPr id="4" name="Espace réservé du numéro de diapositive 3">
            <a:extLst>
              <a:ext uri="{FF2B5EF4-FFF2-40B4-BE49-F238E27FC236}">
                <a16:creationId xmlns:a16="http://schemas.microsoft.com/office/drawing/2014/main" id="{F22DD3AE-07F0-48A4-92BA-6D51EFB32C85}"/>
              </a:ext>
            </a:extLst>
          </p:cNvPr>
          <p:cNvSpPr>
            <a:spLocks noGrp="1"/>
          </p:cNvSpPr>
          <p:nvPr>
            <p:ph type="sldNum" sz="quarter" idx="5"/>
          </p:nvPr>
        </p:nvSpPr>
        <p:spPr/>
        <p:txBody>
          <a:bodyPr/>
          <a:lstStyle/>
          <a:p>
            <a:fld id="{5EE8087D-91BA-41F9-A8BF-1C73692F2F16}" type="slidenum">
              <a:rPr lang="fr-FR" smtClean="0"/>
              <a:t>13</a:t>
            </a:fld>
            <a:endParaRPr lang="fr-FR"/>
          </a:p>
        </p:txBody>
      </p:sp>
    </p:spTree>
    <p:extLst>
      <p:ext uri="{BB962C8B-B14F-4D97-AF65-F5344CB8AC3E}">
        <p14:creationId xmlns:p14="http://schemas.microsoft.com/office/powerpoint/2010/main" val="3751758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on commence par mettre en équation notre problème. Pour ça, on utilise l’équation de diffusion classique. Ici, la seule chose qui va changer, c’est le fait qu’il faut prendre en compte la capacité qu’a le matériau à changer de phase et donc d’absorber ou de restituer de l’énergie. Pour cela on décompose l’enthalpie en une partie sensible (lié à l’augmentation de température) et une partie latente (lié au changement de phase).</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14</a:t>
            </a:fld>
            <a:endParaRPr lang="fr-FR"/>
          </a:p>
        </p:txBody>
      </p:sp>
    </p:spTree>
    <p:extLst>
      <p:ext uri="{BB962C8B-B14F-4D97-AF65-F5344CB8AC3E}">
        <p14:creationId xmlns:p14="http://schemas.microsoft.com/office/powerpoint/2010/main" val="3482396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Avant tout, il faut poser quelques hypothèses pour notre résolution numérique. On va donc considéré …</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15</a:t>
            </a:fld>
            <a:endParaRPr lang="fr-FR"/>
          </a:p>
        </p:txBody>
      </p:sp>
    </p:spTree>
    <p:extLst>
      <p:ext uri="{BB962C8B-B14F-4D97-AF65-F5344CB8AC3E}">
        <p14:creationId xmlns:p14="http://schemas.microsoft.com/office/powerpoint/2010/main" val="538557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résoudre numériquement, on vient discrétiser l’équation de diffusion avec la méthode des volumes finis. La variation d’enthalpie d’un nœud ne dépend alors que de ces deux plus proches voisins.</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16</a:t>
            </a:fld>
            <a:endParaRPr lang="fr-FR"/>
          </a:p>
        </p:txBody>
      </p:sp>
    </p:spTree>
    <p:extLst>
      <p:ext uri="{BB962C8B-B14F-4D97-AF65-F5344CB8AC3E}">
        <p14:creationId xmlns:p14="http://schemas.microsoft.com/office/powerpoint/2010/main" val="3909339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discrétisation de l’équation de la chaleur étant faite, on va pouvoir simuler la diffusion thermique au sein de la paraffine. L’enthalpie étant défini à une constante près, on va définir la constante de telle sorte que l’enthalpie volumique est égale à 0 pour T=0. On va alors définir différentes zones d’enthalpie avec une expression de l’enthalpie qui dépens de la zone considérée. On a alors une zone solide, avec une expression classique de l’enthalpie, une zone solide/liquide autour du point de fusion, où on retrouve le terme lié à la chaleur sensible et un autre lié à la chaleur latente. Et enfin la zon liquide avec un terme en plus lié à la fonte totale du MCP. </a:t>
            </a:r>
          </a:p>
          <a:p>
            <a:r>
              <a:rPr lang="fr-FR" dirty="0"/>
              <a:t>On utilisera pour le code une méthode enthalpique : à chaque itération, on calcule la variation d’enthalpie volumique lié à la diffusion, ce qui permet de définir la nouvelle l’enthalpie volumique de chaque nœud, puis on calcul la température du nœud en fonction de la zone dans laquelle on se trouve et on recommence jusqu’à la fin de la simulation. Après exécution du code j’obtient ça :</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17</a:t>
            </a:fld>
            <a:endParaRPr lang="fr-FR"/>
          </a:p>
        </p:txBody>
      </p:sp>
    </p:spTree>
    <p:extLst>
      <p:ext uri="{BB962C8B-B14F-4D97-AF65-F5344CB8AC3E}">
        <p14:creationId xmlns:p14="http://schemas.microsoft.com/office/powerpoint/2010/main" val="2469711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Qui correspond au profil de température final dans un mur de 9cm de MCP avec à ses extrémités un thermostat de 100°C et un thermostat de 20°C.</a:t>
            </a:r>
          </a:p>
          <a:p>
            <a:r>
              <a:rPr lang="fr-FR" dirty="0"/>
              <a:t>Ce résultat semble peut probable, on est face à un problème de stabilité du modèle. Après recherche, j’ai trouvé qu’il y avait une condition de stabilité pour cette résolution numérique, qui nécessite que …. Et en effet, les paramètres choisis ne permettaient pas de répondre à ce critère. (pas de temps de 1s et …). Donc la modification des paramètres à permis d’obtenir un modèle stable qui donne :</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18</a:t>
            </a:fld>
            <a:endParaRPr lang="fr-FR"/>
          </a:p>
        </p:txBody>
      </p:sp>
    </p:spTree>
    <p:extLst>
      <p:ext uri="{BB962C8B-B14F-4D97-AF65-F5344CB8AC3E}">
        <p14:creationId xmlns:p14="http://schemas.microsoft.com/office/powerpoint/2010/main" val="237724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A9BC-70C0-659B-805C-F0AF43A4254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0E38800-F308-0B05-E578-6A164DEC0B1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23DCAA-BD80-CA5D-042D-2C3961B6852A}"/>
              </a:ext>
            </a:extLst>
          </p:cNvPr>
          <p:cNvSpPr>
            <a:spLocks noGrp="1"/>
          </p:cNvSpPr>
          <p:nvPr>
            <p:ph type="body" idx="1"/>
          </p:nvPr>
        </p:nvSpPr>
        <p:spPr/>
        <p:txBody>
          <a:bodyPr/>
          <a:lstStyle/>
          <a:p>
            <a:r>
              <a:rPr lang="fr-FR" dirty="0"/>
              <a:t>Essai expérimental pour valider le modèle </a:t>
            </a:r>
          </a:p>
        </p:txBody>
      </p:sp>
      <p:sp>
        <p:nvSpPr>
          <p:cNvPr id="4" name="Espace réservé du numéro de diapositive 3">
            <a:extLst>
              <a:ext uri="{FF2B5EF4-FFF2-40B4-BE49-F238E27FC236}">
                <a16:creationId xmlns:a16="http://schemas.microsoft.com/office/drawing/2014/main" id="{A75E934F-5A26-8E51-1C50-496CA4C10011}"/>
              </a:ext>
            </a:extLst>
          </p:cNvPr>
          <p:cNvSpPr>
            <a:spLocks noGrp="1"/>
          </p:cNvSpPr>
          <p:nvPr>
            <p:ph type="sldNum" sz="quarter" idx="5"/>
          </p:nvPr>
        </p:nvSpPr>
        <p:spPr/>
        <p:txBody>
          <a:bodyPr/>
          <a:lstStyle/>
          <a:p>
            <a:fld id="{5EE8087D-91BA-41F9-A8BF-1C73692F2F16}" type="slidenum">
              <a:rPr lang="fr-FR" smtClean="0"/>
              <a:t>19</a:t>
            </a:fld>
            <a:endParaRPr lang="fr-FR"/>
          </a:p>
        </p:txBody>
      </p:sp>
    </p:spTree>
    <p:extLst>
      <p:ext uri="{BB962C8B-B14F-4D97-AF65-F5344CB8AC3E}">
        <p14:creationId xmlns:p14="http://schemas.microsoft.com/office/powerpoint/2010/main" val="1796723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Segoe UI" panose="020B0502040204020203" pitchFamily="34" charset="0"/>
              </a:rPr>
              <a:t>Mise en contexte de cette étude :</a:t>
            </a:r>
            <a:br>
              <a:rPr lang="fr-FR" sz="1800" dirty="0">
                <a:effectLst/>
                <a:latin typeface="Segoe UI" panose="020B0502040204020203" pitchFamily="34" charset="0"/>
              </a:rPr>
            </a:br>
            <a:r>
              <a:rPr lang="fr-FR" sz="1800" dirty="0">
                <a:effectLst/>
                <a:latin typeface="Segoe UI" panose="020B0502040204020203" pitchFamily="34" charset="0"/>
              </a:rPr>
              <a:t>L’augmentation des températures du au réchauffement climatique pose des problèmes pour le confort thermique des bâtiments (canicule longue et de plus en plus intense, hiver rude etc..). Problème qui est partiellement dû au secteur du bâtiment en lui-même qui représente un acteur majeur de l’émission de gaz à effet de serre (23% de l’émission de gaz à effet de serre en France). Des solutions de climatisation actives existes, mais sont très énergivores, et donc polluante. Cette solution semble alors contre productive. C’est dans ce contexte qu’intervient une solution de climatisation passive : l’isolation thermique impliquant les matériaux à changement de phase.</a:t>
            </a:r>
            <a:endParaRPr lang="fr-FR" sz="1800" dirty="0">
              <a:effectLst/>
              <a:latin typeface="Arial" panose="020B060402020202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2</a:t>
            </a:fld>
            <a:endParaRPr lang="fr-FR"/>
          </a:p>
        </p:txBody>
      </p:sp>
    </p:spTree>
    <p:extLst>
      <p:ext uri="{BB962C8B-B14F-4D97-AF65-F5344CB8AC3E}">
        <p14:creationId xmlns:p14="http://schemas.microsoft.com/office/powerpoint/2010/main" val="2490787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Essai expérimental pour valider le modèle </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20</a:t>
            </a:fld>
            <a:endParaRPr lang="fr-FR"/>
          </a:p>
        </p:txBody>
      </p:sp>
    </p:spTree>
    <p:extLst>
      <p:ext uri="{BB962C8B-B14F-4D97-AF65-F5344CB8AC3E}">
        <p14:creationId xmlns:p14="http://schemas.microsoft.com/office/powerpoint/2010/main" val="651181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résolution numérique de l’équation de diffusion avec des MCP nous permet alors de comparer précisément l’isolation thermique classique et l’isolation avec MCP. Pour ce faire les thermostats au extrémité son remplacé par deux nouveaux nœuds qui eux réalise des échanges thermiques non pas par conduction, mais par échange </a:t>
            </a:r>
            <a:r>
              <a:rPr lang="fr-FR" dirty="0" err="1"/>
              <a:t>conducto</a:t>
            </a:r>
            <a:r>
              <a:rPr lang="fr-FR" dirty="0"/>
              <a:t>-convectif simuler par la loi de refroidissement. Un nœud qui correspond à l’air extérieurs de la pièce, et qui va suivre un changement de température sinusoïdale autour de 20°C avec une amplitude de 10°C, et l’autre nœud qui simule la pièce avec une température initiale à 20°C. Après exécution du code, on obtient ce graphique [présentation]</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21</a:t>
            </a:fld>
            <a:endParaRPr lang="fr-FR"/>
          </a:p>
        </p:txBody>
      </p:sp>
    </p:spTree>
    <p:extLst>
      <p:ext uri="{BB962C8B-B14F-4D97-AF65-F5344CB8AC3E}">
        <p14:creationId xmlns:p14="http://schemas.microsoft.com/office/powerpoint/2010/main" val="59997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ce modèle ne correspond pas à la réalité, en effet, les industriels aujourd’hui ne font pas de mur de MCP, </a:t>
            </a:r>
            <a:r>
              <a:rPr lang="fr-FR" dirty="0" err="1"/>
              <a:t>maisoncirpore</a:t>
            </a:r>
            <a:r>
              <a:rPr lang="fr-FR" dirty="0"/>
              <a:t> les MCP dans l’isolation classique avec une proportion de 30%. On peut donc améliorer le modèle en faisant quelques hypothèses [présentation des hypothèses </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22</a:t>
            </a:fld>
            <a:endParaRPr lang="fr-FR"/>
          </a:p>
        </p:txBody>
      </p:sp>
    </p:spTree>
    <p:extLst>
      <p:ext uri="{BB962C8B-B14F-4D97-AF65-F5344CB8AC3E}">
        <p14:creationId xmlns:p14="http://schemas.microsoft.com/office/powerpoint/2010/main" val="1831571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C7B6F-71BC-8C77-391C-1223EC3A1DE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8EFE883-29A7-8B61-7351-F9B49EA2042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DC9281D-6450-ED31-4396-B3906D35C3DE}"/>
              </a:ext>
            </a:extLst>
          </p:cNvPr>
          <p:cNvSpPr>
            <a:spLocks noGrp="1"/>
          </p:cNvSpPr>
          <p:nvPr>
            <p:ph type="body" idx="1"/>
          </p:nvPr>
        </p:nvSpPr>
        <p:spPr/>
        <p:txBody>
          <a:bodyPr/>
          <a:lstStyle/>
          <a:p>
            <a:r>
              <a:rPr lang="fr-FR" dirty="0"/>
              <a:t>Étant donné que chaque nœud est composé de Laine de verre et de MCP, on modifie les équations de la chaleur et de l’enthalpie volumique avec les proportions de chaque isolant pour prendre en compte à la fois le MCP et la Laine de verre</a:t>
            </a:r>
          </a:p>
        </p:txBody>
      </p:sp>
      <p:sp>
        <p:nvSpPr>
          <p:cNvPr id="4" name="Espace réservé du numéro de diapositive 3">
            <a:extLst>
              <a:ext uri="{FF2B5EF4-FFF2-40B4-BE49-F238E27FC236}">
                <a16:creationId xmlns:a16="http://schemas.microsoft.com/office/drawing/2014/main" id="{D5E3B549-15B1-8FF8-F3ED-66B65F08C636}"/>
              </a:ext>
            </a:extLst>
          </p:cNvPr>
          <p:cNvSpPr>
            <a:spLocks noGrp="1"/>
          </p:cNvSpPr>
          <p:nvPr>
            <p:ph type="sldNum" sz="quarter" idx="5"/>
          </p:nvPr>
        </p:nvSpPr>
        <p:spPr/>
        <p:txBody>
          <a:bodyPr/>
          <a:lstStyle/>
          <a:p>
            <a:fld id="{5EE8087D-91BA-41F9-A8BF-1C73692F2F16}" type="slidenum">
              <a:rPr lang="fr-FR" smtClean="0"/>
              <a:t>23</a:t>
            </a:fld>
            <a:endParaRPr lang="fr-FR"/>
          </a:p>
        </p:txBody>
      </p:sp>
    </p:spTree>
    <p:extLst>
      <p:ext uri="{BB962C8B-B14F-4D97-AF65-F5344CB8AC3E}">
        <p14:creationId xmlns:p14="http://schemas.microsoft.com/office/powerpoint/2010/main" val="3029705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modèle amélioré nous permet d’obtenir ces résultats [présentation des résultats]</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24</a:t>
            </a:fld>
            <a:endParaRPr lang="fr-FR"/>
          </a:p>
        </p:txBody>
      </p:sp>
    </p:spTree>
    <p:extLst>
      <p:ext uri="{BB962C8B-B14F-4D97-AF65-F5344CB8AC3E}">
        <p14:creationId xmlns:p14="http://schemas.microsoft.com/office/powerpoint/2010/main" val="583645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étude numérique nous permet de conclure sur l’efficacité de l’isolation par MCP. L’isolation MCP augmente donc grandement l’inertie thermique d’un bâtiment avec des pics de chaleurs fortement diminuées et une augmentation du déphasage  thermique. </a:t>
            </a:r>
          </a:p>
          <a:p>
            <a:r>
              <a:rPr lang="fr-FR" dirty="0"/>
              <a:t>Alors pourquoi n’utilise-t-on pas tous l’isolation par MCP, en réalité ces résultats sont à relativisé, puisqu’il manque la prise en compte de certain paramètre comme la présence des fenêtres, mais aussi parce que c’est une isolation qui reste couteuse et qui possède une efficacité réduite avec le temps, ce qui nécessite un renouvellement régulier.</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25</a:t>
            </a:fld>
            <a:endParaRPr lang="fr-FR"/>
          </a:p>
        </p:txBody>
      </p:sp>
    </p:spTree>
    <p:extLst>
      <p:ext uri="{BB962C8B-B14F-4D97-AF65-F5344CB8AC3E}">
        <p14:creationId xmlns:p14="http://schemas.microsoft.com/office/powerpoint/2010/main" val="1160875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Segoe UI" panose="020B0502040204020203" pitchFamily="34" charset="0"/>
              </a:rPr>
              <a:t>C’est dans ce contexte que la problématique se pose : Comment améliorer le confort thermique d’un bâtiment grâce aux matériaux à changement de phase ?</a:t>
            </a:r>
            <a:br>
              <a:rPr lang="fr-FR" sz="1800" dirty="0">
                <a:effectLst/>
                <a:latin typeface="Segoe UI" panose="020B0502040204020203" pitchFamily="34" charset="0"/>
              </a:rPr>
            </a:br>
            <a:endParaRPr lang="fr-FR" dirty="0"/>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3</a:t>
            </a:fld>
            <a:endParaRPr lang="fr-FR"/>
          </a:p>
        </p:txBody>
      </p:sp>
    </p:spTree>
    <p:extLst>
      <p:ext uri="{BB962C8B-B14F-4D97-AF65-F5344CB8AC3E}">
        <p14:creationId xmlns:p14="http://schemas.microsoft.com/office/powerpoint/2010/main" val="1980277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répondre à cette question, il est nécessaire de fixer les objectifs de notre étude. Ici, toute l’étude aura pour but étudier l’inertie thermique d’un bâtiment apportée par l’utilisation de MCP, ce qui implique alors une étude expérimentale de l’isolation par MCP, puis, pour pouvoir évaluer l’influence à l’échelle d’une pièce réelle, la mise en place d’un modèle numérique de l’équation de la chaleur, en prenant en compte le MCP</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4</a:t>
            </a:fld>
            <a:endParaRPr lang="fr-FR"/>
          </a:p>
        </p:txBody>
      </p:sp>
    </p:spTree>
    <p:extLst>
      <p:ext uri="{BB962C8B-B14F-4D97-AF65-F5344CB8AC3E}">
        <p14:creationId xmlns:p14="http://schemas.microsoft.com/office/powerpoint/2010/main" val="2881681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atteindre ces objectifs, il me semble d’abord nécessaire de revenir sur la théorie autour des matériaux à changement de phase et plus spécialement leur utilisation en tant qu’isolant, puis nous évaluerons les caractéristiques thermodynamiques du MCP utilisé expérimentalement, s’ensuit l’expérimentation et enfin la mise en place du modèle numérique précédé par la mise en équation nécessaire du problème pour finalement arriver à la conclusion.</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5</a:t>
            </a:fld>
            <a:endParaRPr lang="fr-FR"/>
          </a:p>
        </p:txBody>
      </p:sp>
    </p:spTree>
    <p:extLst>
      <p:ext uri="{BB962C8B-B14F-4D97-AF65-F5344CB8AC3E}">
        <p14:creationId xmlns:p14="http://schemas.microsoft.com/office/powerpoint/2010/main" val="285194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Segoe UI" panose="020B0502040204020203" pitchFamily="34" charset="0"/>
              </a:rPr>
              <a:t>Premièrement, c’est quoi les MCP et qu’elle est le rapport avec l’isolation. Donc comme son nom l’indique, l’isolation par matériaux à changement de phase implique des matériaux qui change de phase. Et cela apporte plusieurs avantages par rapport à une isolation classique. En effet, cette isolant stocke de l’énergie par chaleur sensible (simple augmentation de la température de l’isolant, tout comme un isolant classique), mais aussi, grâce au changement de phase du matériau, par chaleur latente puisque le changement de phase d’un matériau implique le stockage(fusion), ou la diffusion(solidification) d’une importante quantité d’énergie avec un matériaux qui varie peut de température autour de sa température de fusion. C’est sur ce phénomène que se base l’isolation par MCP. On incorpore dans l’isolation une matière qui possède un point de fusion bas(20/25°) et qui, lors des piques de chaleurs de la journée, va passer d’un état solide à liquide (fusionne) en absorbant l’énergie thermique de la pièce, une énergie qui va ensuite être rendue à la pièce lors des pics bas de températures. Maintenant que le fonctionnement général de l’isolation par matériaux à changement de phase est posé, reste à savoir quel matériau utilisé</a:t>
            </a:r>
            <a:endParaRPr lang="fr-FR" sz="1200" dirty="0">
              <a:effectLst/>
              <a:latin typeface="Arial" panose="020B060402020202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6</a:t>
            </a:fld>
            <a:endParaRPr lang="fr-FR"/>
          </a:p>
        </p:txBody>
      </p:sp>
    </p:spTree>
    <p:extLst>
      <p:ext uri="{BB962C8B-B14F-4D97-AF65-F5344CB8AC3E}">
        <p14:creationId xmlns:p14="http://schemas.microsoft.com/office/powerpoint/2010/main" val="174534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Segoe UI" panose="020B0502040204020203" pitchFamily="34" charset="0"/>
              </a:rPr>
              <a:t>Et dans l’étude, on va utiliser la paraffine comme MCP, point de fusion accessible, mais aussi car c’est un MCP qui n’est pas toxique, et qui est donc manipulable sans danger sur laquelle on pourra travailler sans risque, mais aussi pour son caractère facile à trouver, puisque ce n’est rien d’autre que de la bougie. </a:t>
            </a:r>
            <a:endParaRPr lang="fr-FR" sz="1800" dirty="0">
              <a:effectLst/>
              <a:latin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7</a:t>
            </a:fld>
            <a:endParaRPr lang="fr-FR"/>
          </a:p>
        </p:txBody>
      </p:sp>
    </p:spTree>
    <p:extLst>
      <p:ext uri="{BB962C8B-B14F-4D97-AF65-F5344CB8AC3E}">
        <p14:creationId xmlns:p14="http://schemas.microsoft.com/office/powerpoint/2010/main" val="988048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Segoe UI" panose="020B0502040204020203" pitchFamily="34" charset="0"/>
              </a:rPr>
              <a:t>Je me suis donc munit de paraffine du commerce, mais reste à savoir de quel type de paraffine il s’agit.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Segoe UI" panose="020B0502040204020203" pitchFamily="34" charset="0"/>
              </a:rPr>
              <a:t>Donc pour déterminer le type de paraffine, j’ai commencé par faire fondre un échantillon de paraffine, puis j’ai suivi sa solidification en traçant la température de l’échantillon en fonction du temps. La solidification est visible par la présence d’un palier de température. On peut alors exploiter le graphique obtenu pour extraire la température de fusion et de début et fin de fusion, et donc de delta Tf (qui nous sera utile plus tard, lors de la mise en place du modèle numérique), ce qui permet de déduire qu’il s’agit de paraffine … J’ai pu donc aller chercher les propriétés thermodynamiques liées à cette paraffine. Mais malgré une recherche poussée, impossible de trouvée la conductivité thermique du MCP. Je suis donc aller mesurer cette conductivité thermique </a:t>
            </a:r>
            <a:endParaRPr lang="fr-FR" sz="1200" dirty="0">
              <a:effectLst/>
              <a:latin typeface="Arial" panose="020B0604020202020204" pitchFamily="34" charset="0"/>
            </a:endParaRPr>
          </a:p>
          <a:p>
            <a:endParaRPr lang="fr-FR" dirty="0"/>
          </a:p>
          <a:p>
            <a:r>
              <a:rPr lang="fr-FR" dirty="0"/>
              <a:t>Palier non droit car corp non pur</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8</a:t>
            </a:fld>
            <a:endParaRPr lang="fr-FR"/>
          </a:p>
        </p:txBody>
      </p:sp>
    </p:spTree>
    <p:extLst>
      <p:ext uri="{BB962C8B-B14F-4D97-AF65-F5344CB8AC3E}">
        <p14:creationId xmlns:p14="http://schemas.microsoft.com/office/powerpoint/2010/main" val="485339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Grace à un banc de mesure de conductivité thermique. Pour ce faire, j’ai du créer un échantillon de mesure de la paraffine, qui à été réaliser grâce à un moule que j’ai modélisé et imprimé grâce à l’imprimante 3D du lycée. La mesure à permis de définir une conductivité thermique à …</a:t>
            </a:r>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9</a:t>
            </a:fld>
            <a:endParaRPr lang="fr-FR"/>
          </a:p>
        </p:txBody>
      </p:sp>
    </p:spTree>
    <p:extLst>
      <p:ext uri="{BB962C8B-B14F-4D97-AF65-F5344CB8AC3E}">
        <p14:creationId xmlns:p14="http://schemas.microsoft.com/office/powerpoint/2010/main" val="2257536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E56172F-6413-4764-8FF2-C8A24B06CB01}" type="datetime1">
              <a:rPr lang="en-US" smtClean="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877937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05299C7-DAE5-4BCD-A797-9AE634C14043}" type="datetime1">
              <a:rPr lang="en-US" smtClean="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61856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16E4F17-60DB-4BD4-9B0F-A6A0843392DF}" type="datetime1">
              <a:rPr lang="en-US" smtClean="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0340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A6FCCF1-6427-48AE-A7D8-6F23A647E224}" type="datetime1">
              <a:rPr lang="en-US" smtClean="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5340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3F3CEE8-428C-4AA1-A0D2-AB12689739DE}" type="datetime1">
              <a:rPr lang="en-US" smtClean="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70120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19BD1BA-D49F-4D34-A743-A47ED1BFFC8B}" type="datetime1">
              <a:rPr lang="en-US" smtClean="0"/>
              <a:t>6/5/2025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85073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8D72F992-A92C-46F8-9E08-809D5AAF3B81}" type="datetime1">
              <a:rPr lang="en-US" smtClean="0"/>
              <a:t>6/5/2025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50864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8677C0F-118A-4C68-8689-D3BF3F3658E0}" type="datetime1">
              <a:rPr lang="en-US" smtClean="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018709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49E8F22-F169-4D68-83BB-EF134DAB99B7}" type="datetime1">
              <a:rPr lang="en-US" smtClean="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055250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99E0F78-F40C-4AB7-B7A4-AD7E9B2250DE}" type="datetime1">
              <a:rPr lang="en-US" smtClean="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a:t>
            </a:fld>
            <a:endParaRPr lang="en-US" dirty="0"/>
          </a:p>
        </p:txBody>
      </p:sp>
      <p:sp>
        <p:nvSpPr>
          <p:cNvPr id="8" name="Espace réservé du texte 7">
            <a:extLst>
              <a:ext uri="{FF2B5EF4-FFF2-40B4-BE49-F238E27FC236}">
                <a16:creationId xmlns:a16="http://schemas.microsoft.com/office/drawing/2014/main" id="{76F200B1-69A2-D021-143A-8D2B61AFD635}"/>
              </a:ext>
            </a:extLst>
          </p:cNvPr>
          <p:cNvSpPr>
            <a:spLocks noGrp="1"/>
          </p:cNvSpPr>
          <p:nvPr>
            <p:ph type="body" sz="quarter" idx="13" hasCustomPrompt="1"/>
          </p:nvPr>
        </p:nvSpPr>
        <p:spPr>
          <a:xfrm>
            <a:off x="0" y="1"/>
            <a:ext cx="9144000" cy="457201"/>
          </a:xfrm>
          <a:solidFill>
            <a:schemeClr val="bg2"/>
          </a:solidFill>
        </p:spPr>
        <p:txBody>
          <a:bodyPr/>
          <a:lstStyle>
            <a:lvl1pPr marL="27675" indent="0">
              <a:buNone/>
              <a:defRPr/>
            </a:lvl1pPr>
          </a:lstStyle>
          <a:p>
            <a:pPr lvl="0"/>
            <a:r>
              <a:rPr lang="fr-FR" dirty="0"/>
              <a:t>Partie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19B3C84-40CC-417B-A106-AEB906E9FBB7}" type="datetime1">
              <a:rPr lang="en-US" smtClean="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
        <p:nvSpPr>
          <p:cNvPr id="9" name="Espace réservé du texte 8">
            <a:extLst>
              <a:ext uri="{FF2B5EF4-FFF2-40B4-BE49-F238E27FC236}">
                <a16:creationId xmlns:a16="http://schemas.microsoft.com/office/drawing/2014/main" id="{68CC5D38-C12D-556E-5CA2-9A9B5A6C7540}"/>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2969763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3F2D119-9C69-4044-837F-0CA9A66D0830}" type="datetime1">
              <a:rPr lang="en-US" smtClean="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083158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347" y="1732449"/>
            <a:ext cx="3795373"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6FD25A8-7B04-4AE9-87BE-D711EF591A59}" type="datetime1">
              <a:rPr lang="en-US" smtClean="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
        <p:nvSpPr>
          <p:cNvPr id="9" name="Titre 8">
            <a:extLst>
              <a:ext uri="{FF2B5EF4-FFF2-40B4-BE49-F238E27FC236}">
                <a16:creationId xmlns:a16="http://schemas.microsoft.com/office/drawing/2014/main" id="{7E07B602-4B5A-9DB2-6ACB-B6BA65826967}"/>
              </a:ext>
            </a:extLst>
          </p:cNvPr>
          <p:cNvSpPr>
            <a:spLocks noGrp="1"/>
          </p:cNvSpPr>
          <p:nvPr>
            <p:ph type="title"/>
          </p:nvPr>
        </p:nvSpPr>
        <p:spPr/>
        <p:txBody>
          <a:bodyPr/>
          <a:lstStyle/>
          <a:p>
            <a:r>
              <a:rPr lang="fr-FR"/>
              <a:t>Modifiez le style du titre</a:t>
            </a:r>
          </a:p>
        </p:txBody>
      </p:sp>
      <p:sp>
        <p:nvSpPr>
          <p:cNvPr id="12" name="Espace réservé du texte 8">
            <a:extLst>
              <a:ext uri="{FF2B5EF4-FFF2-40B4-BE49-F238E27FC236}">
                <a16:creationId xmlns:a16="http://schemas.microsoft.com/office/drawing/2014/main" id="{44A6513C-85C1-77A7-FC0A-E8E350E7176E}"/>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276178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4C558A8-4203-45B7-9A67-1C8DA422F094}" type="datetime1">
              <a:rPr lang="en-US" smtClean="0"/>
              <a:t>6/5/2025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‹N°›</a:t>
            </a:fld>
            <a:endParaRPr lang="en-US" dirty="0"/>
          </a:p>
        </p:txBody>
      </p:sp>
      <p:sp>
        <p:nvSpPr>
          <p:cNvPr id="12" name="Espace réservé du texte 8">
            <a:extLst>
              <a:ext uri="{FF2B5EF4-FFF2-40B4-BE49-F238E27FC236}">
                <a16:creationId xmlns:a16="http://schemas.microsoft.com/office/drawing/2014/main" id="{DBE4B0AB-8C9D-1FFD-B9B6-79DC471BF7E6}"/>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1477291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E08E5C8-9842-41B8-BE70-63F61E8D0427}" type="datetime1">
              <a:rPr lang="en-US" smtClean="0"/>
              <a:t>6/5/2025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8702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14F68D-18FF-4822-981C-B9B44E4149D7}" type="datetime1">
              <a:rPr lang="en-US" smtClean="0"/>
              <a:t>6/5/2025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036194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FC18F40-942B-4B62-81B9-B216D2E0C626}" type="datetime1">
              <a:rPr lang="en-US" smtClean="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77044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207FD0C-2BDA-441F-A67C-704D8C2E94A6}" type="datetime1">
              <a:rPr lang="en-US" smtClean="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3340815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3200F70-02F7-49BE-817B-CADB6F7BA63F}" type="datetime1">
              <a:rPr lang="en-US" smtClean="0"/>
              <a:t>6/5/2025</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543163133"/>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42" r:id="rId18"/>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1.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00.png"/><Relationship Id="rId4" Type="http://schemas.openxmlformats.org/officeDocument/2006/relationships/image" Target="../media/image29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40.png"/><Relationship Id="rId7" Type="http://schemas.openxmlformats.org/officeDocument/2006/relationships/image" Target="../media/image28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70.png"/><Relationship Id="rId5" Type="http://schemas.openxmlformats.org/officeDocument/2006/relationships/image" Target="../media/image260.png"/><Relationship Id="rId10" Type="http://schemas.openxmlformats.org/officeDocument/2006/relationships/image" Target="../media/image33.png"/><Relationship Id="rId4" Type="http://schemas.openxmlformats.org/officeDocument/2006/relationships/image" Target="../media/image250.png"/><Relationship Id="rId9" Type="http://schemas.openxmlformats.org/officeDocument/2006/relationships/image" Target="../media/image32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10.png"/><Relationship Id="rId4" Type="http://schemas.openxmlformats.org/officeDocument/2006/relationships/image" Target="../media/image40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00.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70.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A6460-A519-EB5A-3D6E-E2A703C9253D}"/>
              </a:ext>
            </a:extLst>
          </p:cNvPr>
          <p:cNvSpPr>
            <a:spLocks noGrp="1"/>
          </p:cNvSpPr>
          <p:nvPr>
            <p:ph type="ctrTitle"/>
          </p:nvPr>
        </p:nvSpPr>
        <p:spPr>
          <a:xfrm>
            <a:off x="-72316" y="2057399"/>
            <a:ext cx="3554160" cy="1371601"/>
          </a:xfrm>
        </p:spPr>
        <p:txBody>
          <a:bodyPr>
            <a:noAutofit/>
          </a:bodyPr>
          <a:lstStyle/>
          <a:p>
            <a:r>
              <a:rPr lang="fr-FR" sz="2800" dirty="0"/>
              <a:t>Incorporation des matériaux à changement de phase dans l’isolation thermique d’un bâtiment</a:t>
            </a:r>
          </a:p>
        </p:txBody>
      </p:sp>
      <p:sp>
        <p:nvSpPr>
          <p:cNvPr id="3" name="Sous-titre 2">
            <a:extLst>
              <a:ext uri="{FF2B5EF4-FFF2-40B4-BE49-F238E27FC236}">
                <a16:creationId xmlns:a16="http://schemas.microsoft.com/office/drawing/2014/main" id="{6FFDC71D-28BE-44ED-74F7-D10460CCC9BB}"/>
              </a:ext>
            </a:extLst>
          </p:cNvPr>
          <p:cNvSpPr>
            <a:spLocks noGrp="1"/>
          </p:cNvSpPr>
          <p:nvPr>
            <p:ph type="subTitle" idx="1"/>
          </p:nvPr>
        </p:nvSpPr>
        <p:spPr>
          <a:xfrm>
            <a:off x="417613" y="4222277"/>
            <a:ext cx="2574303" cy="787400"/>
          </a:xfrm>
        </p:spPr>
        <p:txBody>
          <a:bodyPr>
            <a:normAutofit/>
          </a:bodyPr>
          <a:lstStyle/>
          <a:p>
            <a:r>
              <a:rPr lang="fr-FR" dirty="0"/>
              <a:t>VIELLEPEAU Axel TIPE 2025</a:t>
            </a:r>
          </a:p>
        </p:txBody>
      </p:sp>
      <p:cxnSp>
        <p:nvCxnSpPr>
          <p:cNvPr id="5" name="Connecteur droit 4">
            <a:extLst>
              <a:ext uri="{FF2B5EF4-FFF2-40B4-BE49-F238E27FC236}">
                <a16:creationId xmlns:a16="http://schemas.microsoft.com/office/drawing/2014/main" id="{406A8B59-C363-A9AE-2966-FCDE372765BE}"/>
              </a:ext>
            </a:extLst>
          </p:cNvPr>
          <p:cNvCxnSpPr>
            <a:cxnSpLocks/>
          </p:cNvCxnSpPr>
          <p:nvPr/>
        </p:nvCxnSpPr>
        <p:spPr>
          <a:xfrm>
            <a:off x="1347034" y="3724712"/>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A04A7E7E-0CD3-AF88-7409-645206EF3E84}"/>
              </a:ext>
            </a:extLst>
          </p:cNvPr>
          <p:cNvPicPr>
            <a:picLocks noChangeAspect="1"/>
          </p:cNvPicPr>
          <p:nvPr/>
        </p:nvPicPr>
        <p:blipFill>
          <a:blip r:embed="rId3"/>
          <a:srcRect l="20305" r="9555"/>
          <a:stretch/>
        </p:blipFill>
        <p:spPr>
          <a:xfrm>
            <a:off x="3360420" y="-1"/>
            <a:ext cx="5783580" cy="6857999"/>
          </a:xfrm>
          <a:prstGeom prst="rect">
            <a:avLst/>
          </a:prstGeom>
        </p:spPr>
      </p:pic>
      <p:sp>
        <p:nvSpPr>
          <p:cNvPr id="4" name="Espace réservé du numéro de diapositive 3">
            <a:extLst>
              <a:ext uri="{FF2B5EF4-FFF2-40B4-BE49-F238E27FC236}">
                <a16:creationId xmlns:a16="http://schemas.microsoft.com/office/drawing/2014/main" id="{00BD83E2-A1A4-E8F4-399B-21A6FA026472}"/>
              </a:ext>
            </a:extLst>
          </p:cNvPr>
          <p:cNvSpPr>
            <a:spLocks noGrp="1"/>
          </p:cNvSpPr>
          <p:nvPr>
            <p:ph type="sldNum" sz="quarter" idx="12"/>
          </p:nvPr>
        </p:nvSpPr>
        <p:spPr/>
        <p:txBody>
          <a:bodyPr/>
          <a:lstStyle/>
          <a:p>
            <a:fld id="{DF28FB93-0A08-4E7D-8E63-9EFA29F1E093}" type="slidenum">
              <a:rPr lang="en-US" smtClean="0"/>
              <a:pPr/>
              <a:t>1</a:t>
            </a:fld>
            <a:endParaRPr lang="en-US" dirty="0"/>
          </a:p>
        </p:txBody>
      </p:sp>
    </p:spTree>
    <p:extLst>
      <p:ext uri="{BB962C8B-B14F-4D97-AF65-F5344CB8AC3E}">
        <p14:creationId xmlns:p14="http://schemas.microsoft.com/office/powerpoint/2010/main" val="2964731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379BE44-8BEA-0061-0BE7-AD87DE53ACA3}"/>
              </a:ext>
            </a:extLst>
          </p:cNvPr>
          <p:cNvSpPr/>
          <p:nvPr/>
        </p:nvSpPr>
        <p:spPr>
          <a:xfrm>
            <a:off x="439799" y="4121003"/>
            <a:ext cx="3427012" cy="251851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0A48F3F-7D78-1448-73E4-9CF8B865E45F}"/>
              </a:ext>
            </a:extLst>
          </p:cNvPr>
          <p:cNvSpPr/>
          <p:nvPr/>
        </p:nvSpPr>
        <p:spPr>
          <a:xfrm>
            <a:off x="4716874" y="3563842"/>
            <a:ext cx="3856384" cy="289228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FDFEDF6D-0036-C798-4455-84FB0A3B4DA7}"/>
              </a:ext>
            </a:extLst>
          </p:cNvPr>
          <p:cNvSpPr/>
          <p:nvPr/>
        </p:nvSpPr>
        <p:spPr>
          <a:xfrm>
            <a:off x="432470" y="1438153"/>
            <a:ext cx="3302838" cy="24237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CC5CEFA9-7656-1776-880B-C9AE2E561D32}"/>
              </a:ext>
            </a:extLst>
          </p:cNvPr>
          <p:cNvSpPr>
            <a:spLocks noGrp="1"/>
          </p:cNvSpPr>
          <p:nvPr>
            <p:ph type="body" sz="quarter" idx="13"/>
          </p:nvPr>
        </p:nvSpPr>
        <p:spPr/>
        <p:txBody>
          <a:bodyPr>
            <a:normAutofit/>
          </a:bodyPr>
          <a:lstStyle/>
          <a:p>
            <a:r>
              <a:rPr lang="fr-FR" sz="2000" dirty="0"/>
              <a:t>Expérimentation</a:t>
            </a:r>
          </a:p>
        </p:txBody>
      </p:sp>
      <p:sp>
        <p:nvSpPr>
          <p:cNvPr id="8" name="Titre 3">
            <a:extLst>
              <a:ext uri="{FF2B5EF4-FFF2-40B4-BE49-F238E27FC236}">
                <a16:creationId xmlns:a16="http://schemas.microsoft.com/office/drawing/2014/main" id="{7424BE4E-A2A2-F538-F193-82CEB6BD1EF1}"/>
              </a:ext>
            </a:extLst>
          </p:cNvPr>
          <p:cNvSpPr txBox="1">
            <a:spLocks/>
          </p:cNvSpPr>
          <p:nvPr/>
        </p:nvSpPr>
        <p:spPr>
          <a:xfrm>
            <a:off x="337055" y="462136"/>
            <a:ext cx="729321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Réalisation de la maquette</a:t>
            </a:r>
          </a:p>
        </p:txBody>
      </p:sp>
      <p:pic>
        <p:nvPicPr>
          <p:cNvPr id="11" name="Image 10">
            <a:extLst>
              <a:ext uri="{FF2B5EF4-FFF2-40B4-BE49-F238E27FC236}">
                <a16:creationId xmlns:a16="http://schemas.microsoft.com/office/drawing/2014/main" id="{89237E2E-4E6D-5A33-0135-D0F92022E36A}"/>
              </a:ext>
            </a:extLst>
          </p:cNvPr>
          <p:cNvPicPr>
            <a:picLocks noChangeAspect="1"/>
          </p:cNvPicPr>
          <p:nvPr/>
        </p:nvPicPr>
        <p:blipFill>
          <a:blip r:embed="rId3"/>
          <a:stretch>
            <a:fillRect/>
          </a:stretch>
        </p:blipFill>
        <p:spPr>
          <a:xfrm>
            <a:off x="570741" y="1541014"/>
            <a:ext cx="3302838" cy="2477128"/>
          </a:xfrm>
          <a:prstGeom prst="rect">
            <a:avLst/>
          </a:prstGeom>
        </p:spPr>
      </p:pic>
      <p:pic>
        <p:nvPicPr>
          <p:cNvPr id="12" name="Image 11">
            <a:extLst>
              <a:ext uri="{FF2B5EF4-FFF2-40B4-BE49-F238E27FC236}">
                <a16:creationId xmlns:a16="http://schemas.microsoft.com/office/drawing/2014/main" id="{AEF3D426-B57A-5C8D-5ECB-CEBBD32FCA34}"/>
              </a:ext>
            </a:extLst>
          </p:cNvPr>
          <p:cNvPicPr>
            <a:picLocks noChangeAspect="1"/>
          </p:cNvPicPr>
          <p:nvPr/>
        </p:nvPicPr>
        <p:blipFill>
          <a:blip r:embed="rId4"/>
          <a:stretch>
            <a:fillRect/>
          </a:stretch>
        </p:blipFill>
        <p:spPr>
          <a:xfrm>
            <a:off x="4855146" y="3715247"/>
            <a:ext cx="3856383" cy="2892287"/>
          </a:xfrm>
          <a:prstGeom prst="rect">
            <a:avLst/>
          </a:prstGeom>
        </p:spPr>
      </p:pic>
      <p:pic>
        <p:nvPicPr>
          <p:cNvPr id="13" name="Image 12">
            <a:extLst>
              <a:ext uri="{FF2B5EF4-FFF2-40B4-BE49-F238E27FC236}">
                <a16:creationId xmlns:a16="http://schemas.microsoft.com/office/drawing/2014/main" id="{5940D55B-D6A6-FF66-4FA9-7176BC3107EA}"/>
              </a:ext>
            </a:extLst>
          </p:cNvPr>
          <p:cNvPicPr>
            <a:picLocks noChangeAspect="1"/>
          </p:cNvPicPr>
          <p:nvPr/>
        </p:nvPicPr>
        <p:blipFill>
          <a:blip r:embed="rId5"/>
          <a:stretch>
            <a:fillRect/>
          </a:stretch>
        </p:blipFill>
        <p:spPr>
          <a:xfrm>
            <a:off x="4855145" y="665558"/>
            <a:ext cx="3856383" cy="2746878"/>
          </a:xfrm>
          <a:prstGeom prst="rect">
            <a:avLst/>
          </a:prstGeom>
        </p:spPr>
      </p:pic>
      <p:sp>
        <p:nvSpPr>
          <p:cNvPr id="16" name="Rectangle 15">
            <a:extLst>
              <a:ext uri="{FF2B5EF4-FFF2-40B4-BE49-F238E27FC236}">
                <a16:creationId xmlns:a16="http://schemas.microsoft.com/office/drawing/2014/main" id="{3421790F-74D7-EAF6-0663-8F99892B1EDA}"/>
              </a:ext>
            </a:extLst>
          </p:cNvPr>
          <p:cNvSpPr/>
          <p:nvPr/>
        </p:nvSpPr>
        <p:spPr>
          <a:xfrm>
            <a:off x="4716873" y="514152"/>
            <a:ext cx="3856386" cy="26981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97B7EB4D-5721-8364-42C9-0960632710E4}"/>
              </a:ext>
            </a:extLst>
          </p:cNvPr>
          <p:cNvCxnSpPr>
            <a:cxnSpLocks/>
          </p:cNvCxnSpPr>
          <p:nvPr/>
        </p:nvCxnSpPr>
        <p:spPr>
          <a:xfrm>
            <a:off x="1750920" y="1343439"/>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AB279C32-F008-3901-1526-C16920B05CE0}"/>
              </a:ext>
            </a:extLst>
          </p:cNvPr>
          <p:cNvPicPr>
            <a:picLocks noChangeAspect="1"/>
          </p:cNvPicPr>
          <p:nvPr/>
        </p:nvPicPr>
        <p:blipFill>
          <a:blip r:embed="rId6"/>
          <a:stretch>
            <a:fillRect/>
          </a:stretch>
        </p:blipFill>
        <p:spPr>
          <a:xfrm>
            <a:off x="570741" y="4210149"/>
            <a:ext cx="3427012" cy="2570259"/>
          </a:xfrm>
          <a:prstGeom prst="rect">
            <a:avLst/>
          </a:prstGeom>
        </p:spPr>
      </p:pic>
      <p:sp>
        <p:nvSpPr>
          <p:cNvPr id="2" name="Espace réservé du numéro de diapositive 1">
            <a:extLst>
              <a:ext uri="{FF2B5EF4-FFF2-40B4-BE49-F238E27FC236}">
                <a16:creationId xmlns:a16="http://schemas.microsoft.com/office/drawing/2014/main" id="{7D38279A-B1F4-AD7C-28E3-799630AF2458}"/>
              </a:ext>
            </a:extLst>
          </p:cNvPr>
          <p:cNvSpPr>
            <a:spLocks noGrp="1"/>
          </p:cNvSpPr>
          <p:nvPr>
            <p:ph type="sldNum" sz="quarter" idx="12"/>
          </p:nvPr>
        </p:nvSpPr>
        <p:spPr/>
        <p:txBody>
          <a:bodyPr/>
          <a:lstStyle/>
          <a:p>
            <a:fld id="{DF28FB93-0A08-4E7D-8E63-9EFA29F1E093}" type="slidenum">
              <a:rPr lang="en-US" smtClean="0"/>
              <a:pPr/>
              <a:t>10</a:t>
            </a:fld>
            <a:endParaRPr lang="en-US" dirty="0"/>
          </a:p>
        </p:txBody>
      </p:sp>
    </p:spTree>
    <p:extLst>
      <p:ext uri="{BB962C8B-B14F-4D97-AF65-F5344CB8AC3E}">
        <p14:creationId xmlns:p14="http://schemas.microsoft.com/office/powerpoint/2010/main" val="2295558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A0C92F3-B46F-DC74-DCFE-99D95EF1FCB6}"/>
              </a:ext>
            </a:extLst>
          </p:cNvPr>
          <p:cNvSpPr/>
          <p:nvPr/>
        </p:nvSpPr>
        <p:spPr>
          <a:xfrm>
            <a:off x="2103710" y="1200647"/>
            <a:ext cx="6703235" cy="500932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B003E9F4-D43B-E14B-7B3D-88B8DC4EEE37}"/>
              </a:ext>
            </a:extLst>
          </p:cNvPr>
          <p:cNvSpPr>
            <a:spLocks noGrp="1"/>
          </p:cNvSpPr>
          <p:nvPr>
            <p:ph type="body" sz="quarter" idx="13"/>
          </p:nvPr>
        </p:nvSpPr>
        <p:spPr/>
        <p:txBody>
          <a:bodyPr>
            <a:normAutofit lnSpcReduction="10000"/>
          </a:bodyPr>
          <a:lstStyle/>
          <a:p>
            <a:r>
              <a:rPr lang="fr-FR" sz="2000" dirty="0"/>
              <a:t>Expérimentation</a:t>
            </a:r>
          </a:p>
          <a:p>
            <a:endParaRPr lang="fr-FR" dirty="0"/>
          </a:p>
        </p:txBody>
      </p:sp>
      <p:sp>
        <p:nvSpPr>
          <p:cNvPr id="7" name="Titre 3">
            <a:extLst>
              <a:ext uri="{FF2B5EF4-FFF2-40B4-BE49-F238E27FC236}">
                <a16:creationId xmlns:a16="http://schemas.microsoft.com/office/drawing/2014/main" id="{4C13C0DF-3A85-2D7D-CB99-BF7C0A559869}"/>
              </a:ext>
            </a:extLst>
          </p:cNvPr>
          <p:cNvSpPr txBox="1">
            <a:spLocks/>
          </p:cNvSpPr>
          <p:nvPr/>
        </p:nvSpPr>
        <p:spPr>
          <a:xfrm>
            <a:off x="0" y="345626"/>
            <a:ext cx="2552369"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Expérimentation </a:t>
            </a:r>
          </a:p>
        </p:txBody>
      </p:sp>
      <p:cxnSp>
        <p:nvCxnSpPr>
          <p:cNvPr id="8" name="Connecteur droit 7">
            <a:extLst>
              <a:ext uri="{FF2B5EF4-FFF2-40B4-BE49-F238E27FC236}">
                <a16:creationId xmlns:a16="http://schemas.microsoft.com/office/drawing/2014/main" id="{D1E0742D-0FC6-DA45-1A53-3C7048B8FF28}"/>
              </a:ext>
            </a:extLst>
          </p:cNvPr>
          <p:cNvCxnSpPr>
            <a:cxnSpLocks/>
          </p:cNvCxnSpPr>
          <p:nvPr/>
        </p:nvCxnSpPr>
        <p:spPr>
          <a:xfrm>
            <a:off x="865225" y="1258734"/>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79E3E198-1898-9703-BE0A-2220C2ADECC9}"/>
              </a:ext>
            </a:extLst>
          </p:cNvPr>
          <p:cNvPicPr>
            <a:picLocks noChangeAspect="1"/>
          </p:cNvPicPr>
          <p:nvPr/>
        </p:nvPicPr>
        <p:blipFill>
          <a:blip r:embed="rId3"/>
          <a:stretch>
            <a:fillRect/>
          </a:stretch>
        </p:blipFill>
        <p:spPr>
          <a:xfrm>
            <a:off x="2274073" y="1375244"/>
            <a:ext cx="6679096" cy="5009322"/>
          </a:xfrm>
          <a:prstGeom prst="rect">
            <a:avLst/>
          </a:prstGeom>
        </p:spPr>
      </p:pic>
      <p:cxnSp>
        <p:nvCxnSpPr>
          <p:cNvPr id="12" name="Connecteur droit avec flèche 11">
            <a:extLst>
              <a:ext uri="{FF2B5EF4-FFF2-40B4-BE49-F238E27FC236}">
                <a16:creationId xmlns:a16="http://schemas.microsoft.com/office/drawing/2014/main" id="{9C3ABE80-A0DF-34BD-0C97-0F562578C038}"/>
              </a:ext>
            </a:extLst>
          </p:cNvPr>
          <p:cNvCxnSpPr>
            <a:cxnSpLocks/>
            <a:stCxn id="13" idx="3"/>
          </p:cNvCxnSpPr>
          <p:nvPr/>
        </p:nvCxnSpPr>
        <p:spPr>
          <a:xfrm>
            <a:off x="1766656" y="3875450"/>
            <a:ext cx="1421817" cy="24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6EBF3F7-85C8-E49C-6E0A-E8425489BD13}"/>
              </a:ext>
            </a:extLst>
          </p:cNvPr>
          <p:cNvSpPr/>
          <p:nvPr/>
        </p:nvSpPr>
        <p:spPr>
          <a:xfrm>
            <a:off x="337055" y="3633746"/>
            <a:ext cx="1429601" cy="483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maquette</a:t>
            </a:r>
          </a:p>
        </p:txBody>
      </p:sp>
      <p:sp>
        <p:nvSpPr>
          <p:cNvPr id="15" name="Rectangle 14">
            <a:extLst>
              <a:ext uri="{FF2B5EF4-FFF2-40B4-BE49-F238E27FC236}">
                <a16:creationId xmlns:a16="http://schemas.microsoft.com/office/drawing/2014/main" id="{5366864C-959F-2A6F-6E0A-9A14E725639B}"/>
              </a:ext>
            </a:extLst>
          </p:cNvPr>
          <p:cNvSpPr/>
          <p:nvPr/>
        </p:nvSpPr>
        <p:spPr>
          <a:xfrm>
            <a:off x="337054" y="2416656"/>
            <a:ext cx="1429601" cy="483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Capteur de température </a:t>
            </a:r>
          </a:p>
        </p:txBody>
      </p:sp>
      <p:cxnSp>
        <p:nvCxnSpPr>
          <p:cNvPr id="17" name="Connecteur droit avec flèche 16">
            <a:extLst>
              <a:ext uri="{FF2B5EF4-FFF2-40B4-BE49-F238E27FC236}">
                <a16:creationId xmlns:a16="http://schemas.microsoft.com/office/drawing/2014/main" id="{727285D4-484B-93EA-104B-6449950803CE}"/>
              </a:ext>
            </a:extLst>
          </p:cNvPr>
          <p:cNvCxnSpPr>
            <a:cxnSpLocks/>
          </p:cNvCxnSpPr>
          <p:nvPr/>
        </p:nvCxnSpPr>
        <p:spPr>
          <a:xfrm>
            <a:off x="1766655" y="2658359"/>
            <a:ext cx="1937018" cy="975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D1B981F-D520-EA17-DE98-3144D33A8693}"/>
              </a:ext>
            </a:extLst>
          </p:cNvPr>
          <p:cNvSpPr/>
          <p:nvPr/>
        </p:nvSpPr>
        <p:spPr>
          <a:xfrm>
            <a:off x="337054" y="5009156"/>
            <a:ext cx="1429601" cy="483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Carte Arduino</a:t>
            </a:r>
          </a:p>
        </p:txBody>
      </p:sp>
      <p:cxnSp>
        <p:nvCxnSpPr>
          <p:cNvPr id="20" name="Connecteur droit avec flèche 19">
            <a:extLst>
              <a:ext uri="{FF2B5EF4-FFF2-40B4-BE49-F238E27FC236}">
                <a16:creationId xmlns:a16="http://schemas.microsoft.com/office/drawing/2014/main" id="{21F05F1D-DC14-DCB4-1452-9C2E0F74067D}"/>
              </a:ext>
            </a:extLst>
          </p:cNvPr>
          <p:cNvCxnSpPr>
            <a:cxnSpLocks/>
          </p:cNvCxnSpPr>
          <p:nvPr/>
        </p:nvCxnSpPr>
        <p:spPr>
          <a:xfrm flipV="1">
            <a:off x="1766655" y="3875449"/>
            <a:ext cx="3934430" cy="137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8FBEF275-F839-877B-04AB-C70DD65E5886}"/>
              </a:ext>
            </a:extLst>
          </p:cNvPr>
          <p:cNvSpPr>
            <a:spLocks noGrp="1"/>
          </p:cNvSpPr>
          <p:nvPr>
            <p:ph type="sldNum" sz="quarter" idx="12"/>
          </p:nvPr>
        </p:nvSpPr>
        <p:spPr/>
        <p:txBody>
          <a:bodyPr/>
          <a:lstStyle/>
          <a:p>
            <a:fld id="{DF28FB93-0A08-4E7D-8E63-9EFA29F1E093}" type="slidenum">
              <a:rPr lang="en-US" smtClean="0"/>
              <a:pPr/>
              <a:t>11</a:t>
            </a:fld>
            <a:endParaRPr lang="en-US" dirty="0"/>
          </a:p>
        </p:txBody>
      </p:sp>
    </p:spTree>
    <p:extLst>
      <p:ext uri="{BB962C8B-B14F-4D97-AF65-F5344CB8AC3E}">
        <p14:creationId xmlns:p14="http://schemas.microsoft.com/office/powerpoint/2010/main" val="1512840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FD585-6DA9-00B0-A303-177A5E0520B9}"/>
            </a:ext>
          </a:extLst>
        </p:cNvPr>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13066B2C-C451-D078-60C0-1F64FCD59A0F}"/>
              </a:ext>
            </a:extLst>
          </p:cNvPr>
          <p:cNvSpPr>
            <a:spLocks noGrp="1"/>
          </p:cNvSpPr>
          <p:nvPr>
            <p:ph type="body" sz="quarter" idx="13"/>
          </p:nvPr>
        </p:nvSpPr>
        <p:spPr/>
        <p:txBody>
          <a:bodyPr>
            <a:normAutofit lnSpcReduction="10000"/>
          </a:bodyPr>
          <a:lstStyle/>
          <a:p>
            <a:r>
              <a:rPr lang="fr-FR" sz="2000" dirty="0"/>
              <a:t>Expérimentation</a:t>
            </a:r>
          </a:p>
          <a:p>
            <a:endParaRPr lang="fr-FR" dirty="0"/>
          </a:p>
        </p:txBody>
      </p:sp>
      <p:sp>
        <p:nvSpPr>
          <p:cNvPr id="7" name="Titre 3">
            <a:extLst>
              <a:ext uri="{FF2B5EF4-FFF2-40B4-BE49-F238E27FC236}">
                <a16:creationId xmlns:a16="http://schemas.microsoft.com/office/drawing/2014/main" id="{6A285CCB-4E87-582F-BBE8-07BC432675D6}"/>
              </a:ext>
            </a:extLst>
          </p:cNvPr>
          <p:cNvSpPr txBox="1">
            <a:spLocks/>
          </p:cNvSpPr>
          <p:nvPr/>
        </p:nvSpPr>
        <p:spPr>
          <a:xfrm>
            <a:off x="443918" y="546638"/>
            <a:ext cx="1462815" cy="62265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Protocole </a:t>
            </a:r>
          </a:p>
        </p:txBody>
      </p:sp>
      <p:cxnSp>
        <p:nvCxnSpPr>
          <p:cNvPr id="8" name="Connecteur droit 7">
            <a:extLst>
              <a:ext uri="{FF2B5EF4-FFF2-40B4-BE49-F238E27FC236}">
                <a16:creationId xmlns:a16="http://schemas.microsoft.com/office/drawing/2014/main" id="{4A6787B6-FCB3-C528-008E-93F77FDB6B25}"/>
              </a:ext>
            </a:extLst>
          </p:cNvPr>
          <p:cNvCxnSpPr>
            <a:cxnSpLocks/>
          </p:cNvCxnSpPr>
          <p:nvPr/>
        </p:nvCxnSpPr>
        <p:spPr>
          <a:xfrm>
            <a:off x="865225" y="1258734"/>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78168B0-525F-9D6F-3E44-6B122C9EA3C4}"/>
              </a:ext>
            </a:extLst>
          </p:cNvPr>
          <p:cNvSpPr/>
          <p:nvPr/>
        </p:nvSpPr>
        <p:spPr>
          <a:xfrm>
            <a:off x="443918" y="1638321"/>
            <a:ext cx="3756069" cy="2148487"/>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Réchauffement de la pièce soumise à une température extérieure de 80°C (four)</a:t>
            </a:r>
          </a:p>
          <a:p>
            <a:pPr algn="ctr"/>
            <a:endParaRPr lang="fr-FR" dirty="0"/>
          </a:p>
        </p:txBody>
      </p:sp>
      <p:sp>
        <p:nvSpPr>
          <p:cNvPr id="3" name="Rectangle 2">
            <a:extLst>
              <a:ext uri="{FF2B5EF4-FFF2-40B4-BE49-F238E27FC236}">
                <a16:creationId xmlns:a16="http://schemas.microsoft.com/office/drawing/2014/main" id="{11E1BBA9-A126-D5D4-5442-346580B2F6D9}"/>
              </a:ext>
            </a:extLst>
          </p:cNvPr>
          <p:cNvSpPr/>
          <p:nvPr/>
        </p:nvSpPr>
        <p:spPr>
          <a:xfrm>
            <a:off x="4709751" y="1638321"/>
            <a:ext cx="3756069" cy="2148487"/>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Refroidissement de la pièce soumise à une température extérieure de 20°C (air libre)</a:t>
            </a:r>
          </a:p>
        </p:txBody>
      </p:sp>
      <p:sp>
        <p:nvSpPr>
          <p:cNvPr id="14" name="Rectangle 13">
            <a:extLst>
              <a:ext uri="{FF2B5EF4-FFF2-40B4-BE49-F238E27FC236}">
                <a16:creationId xmlns:a16="http://schemas.microsoft.com/office/drawing/2014/main" id="{315FB718-5827-3AED-2201-96DD7A3ADE68}"/>
              </a:ext>
            </a:extLst>
          </p:cNvPr>
          <p:cNvSpPr/>
          <p:nvPr/>
        </p:nvSpPr>
        <p:spPr>
          <a:xfrm>
            <a:off x="4709750" y="4213880"/>
            <a:ext cx="3756069" cy="2148487"/>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Réchauffement de la pièce soumise à une température extérieure de 80°C (four)</a:t>
            </a:r>
          </a:p>
        </p:txBody>
      </p:sp>
      <p:sp>
        <p:nvSpPr>
          <p:cNvPr id="16" name="Rectangle 15">
            <a:extLst>
              <a:ext uri="{FF2B5EF4-FFF2-40B4-BE49-F238E27FC236}">
                <a16:creationId xmlns:a16="http://schemas.microsoft.com/office/drawing/2014/main" id="{EBD79D21-075F-61BF-1BA5-248B6B5CBB61}"/>
              </a:ext>
            </a:extLst>
          </p:cNvPr>
          <p:cNvSpPr/>
          <p:nvPr/>
        </p:nvSpPr>
        <p:spPr>
          <a:xfrm>
            <a:off x="443918" y="4213879"/>
            <a:ext cx="3756069" cy="2148487"/>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Refroidissement de la pièce soumise à une température extérieure de 20°C (air libre)</a:t>
            </a:r>
          </a:p>
        </p:txBody>
      </p:sp>
      <p:sp>
        <p:nvSpPr>
          <p:cNvPr id="18" name="Flèche : droite 17">
            <a:extLst>
              <a:ext uri="{FF2B5EF4-FFF2-40B4-BE49-F238E27FC236}">
                <a16:creationId xmlns:a16="http://schemas.microsoft.com/office/drawing/2014/main" id="{3A91B7B2-7B1A-1A31-4C12-37C96A86146D}"/>
              </a:ext>
            </a:extLst>
          </p:cNvPr>
          <p:cNvSpPr/>
          <p:nvPr/>
        </p:nvSpPr>
        <p:spPr>
          <a:xfrm>
            <a:off x="4245707" y="2517692"/>
            <a:ext cx="394873" cy="45719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59A8562E-9C47-0621-BC41-E9597B2174E3}"/>
              </a:ext>
            </a:extLst>
          </p:cNvPr>
          <p:cNvSpPr/>
          <p:nvPr/>
        </p:nvSpPr>
        <p:spPr>
          <a:xfrm rot="10800000">
            <a:off x="4257432" y="4956092"/>
            <a:ext cx="394873" cy="45719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76EB0CA9-A4E4-613A-EB93-75C020365ABB}"/>
              </a:ext>
            </a:extLst>
          </p:cNvPr>
          <p:cNvSpPr/>
          <p:nvPr/>
        </p:nvSpPr>
        <p:spPr>
          <a:xfrm rot="5400000">
            <a:off x="6390347" y="3756680"/>
            <a:ext cx="394873" cy="457199"/>
          </a:xfrm>
          <a:prstGeom prst="rightArrow">
            <a:avLst>
              <a:gd name="adj1" fmla="val 50000"/>
              <a:gd name="adj2" fmla="val 53859"/>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Graphique 25" descr="Chronomètre avec un remplissage uni">
            <a:extLst>
              <a:ext uri="{FF2B5EF4-FFF2-40B4-BE49-F238E27FC236}">
                <a16:creationId xmlns:a16="http://schemas.microsoft.com/office/drawing/2014/main" id="{EA0DFA19-6364-9EEF-C31F-7EB8CF860A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6532" y="3070042"/>
            <a:ext cx="620201" cy="620201"/>
          </a:xfrm>
          <a:prstGeom prst="rect">
            <a:avLst/>
          </a:prstGeom>
        </p:spPr>
      </p:pic>
      <p:sp>
        <p:nvSpPr>
          <p:cNvPr id="27" name="ZoneTexte 26">
            <a:extLst>
              <a:ext uri="{FF2B5EF4-FFF2-40B4-BE49-F238E27FC236}">
                <a16:creationId xmlns:a16="http://schemas.microsoft.com/office/drawing/2014/main" id="{91037B96-08C3-BAD2-298D-5F4686C53A78}"/>
              </a:ext>
            </a:extLst>
          </p:cNvPr>
          <p:cNvSpPr txBox="1"/>
          <p:nvPr/>
        </p:nvSpPr>
        <p:spPr>
          <a:xfrm>
            <a:off x="1992127" y="3208020"/>
            <a:ext cx="1208273" cy="400110"/>
          </a:xfrm>
          <a:prstGeom prst="rect">
            <a:avLst/>
          </a:prstGeom>
          <a:noFill/>
        </p:spPr>
        <p:txBody>
          <a:bodyPr wrap="square" rtlCol="0">
            <a:spAutoFit/>
          </a:bodyPr>
          <a:lstStyle/>
          <a:p>
            <a:r>
              <a:rPr lang="fr-FR" sz="2000" dirty="0"/>
              <a:t>1h 30min</a:t>
            </a:r>
          </a:p>
        </p:txBody>
      </p:sp>
      <p:pic>
        <p:nvPicPr>
          <p:cNvPr id="28" name="Graphique 27" descr="Chronomètre avec un remplissage uni">
            <a:extLst>
              <a:ext uri="{FF2B5EF4-FFF2-40B4-BE49-F238E27FC236}">
                <a16:creationId xmlns:a16="http://schemas.microsoft.com/office/drawing/2014/main" id="{0BCBC5D8-8A31-60A6-B03D-96DF3773E8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1898" y="5723737"/>
            <a:ext cx="620201" cy="620201"/>
          </a:xfrm>
          <a:prstGeom prst="rect">
            <a:avLst/>
          </a:prstGeom>
        </p:spPr>
      </p:pic>
      <p:sp>
        <p:nvSpPr>
          <p:cNvPr id="29" name="ZoneTexte 28">
            <a:extLst>
              <a:ext uri="{FF2B5EF4-FFF2-40B4-BE49-F238E27FC236}">
                <a16:creationId xmlns:a16="http://schemas.microsoft.com/office/drawing/2014/main" id="{3318FDF0-686A-8413-1EFE-740F16EB4725}"/>
              </a:ext>
            </a:extLst>
          </p:cNvPr>
          <p:cNvSpPr txBox="1"/>
          <p:nvPr/>
        </p:nvSpPr>
        <p:spPr>
          <a:xfrm>
            <a:off x="6212246" y="5814060"/>
            <a:ext cx="1208273" cy="400110"/>
          </a:xfrm>
          <a:prstGeom prst="rect">
            <a:avLst/>
          </a:prstGeom>
          <a:noFill/>
        </p:spPr>
        <p:txBody>
          <a:bodyPr wrap="square" rtlCol="0">
            <a:spAutoFit/>
          </a:bodyPr>
          <a:lstStyle/>
          <a:p>
            <a:r>
              <a:rPr lang="fr-FR" sz="2000" dirty="0"/>
              <a:t>1h 30min</a:t>
            </a:r>
          </a:p>
        </p:txBody>
      </p:sp>
      <p:pic>
        <p:nvPicPr>
          <p:cNvPr id="30" name="Graphique 29" descr="Chronomètre avec un remplissage uni">
            <a:extLst>
              <a:ext uri="{FF2B5EF4-FFF2-40B4-BE49-F238E27FC236}">
                <a16:creationId xmlns:a16="http://schemas.microsoft.com/office/drawing/2014/main" id="{AA23599B-1021-6EE4-C547-67A5AE0625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6650" y="5704014"/>
            <a:ext cx="620201" cy="620201"/>
          </a:xfrm>
          <a:prstGeom prst="rect">
            <a:avLst/>
          </a:prstGeom>
        </p:spPr>
      </p:pic>
      <p:sp>
        <p:nvSpPr>
          <p:cNvPr id="31" name="ZoneTexte 30">
            <a:extLst>
              <a:ext uri="{FF2B5EF4-FFF2-40B4-BE49-F238E27FC236}">
                <a16:creationId xmlns:a16="http://schemas.microsoft.com/office/drawing/2014/main" id="{97872E40-4BBD-CDA8-7DBB-83A9DCCB6BC6}"/>
              </a:ext>
            </a:extLst>
          </p:cNvPr>
          <p:cNvSpPr txBox="1"/>
          <p:nvPr/>
        </p:nvSpPr>
        <p:spPr>
          <a:xfrm>
            <a:off x="1889544" y="5833782"/>
            <a:ext cx="1208273" cy="400110"/>
          </a:xfrm>
          <a:prstGeom prst="rect">
            <a:avLst/>
          </a:prstGeom>
          <a:noFill/>
        </p:spPr>
        <p:txBody>
          <a:bodyPr wrap="square" rtlCol="0">
            <a:spAutoFit/>
          </a:bodyPr>
          <a:lstStyle/>
          <a:p>
            <a:r>
              <a:rPr lang="fr-FR" sz="2000" dirty="0"/>
              <a:t>1h 30min</a:t>
            </a:r>
          </a:p>
        </p:txBody>
      </p:sp>
      <p:pic>
        <p:nvPicPr>
          <p:cNvPr id="32" name="Graphique 31" descr="Chronomètre avec un remplissage uni">
            <a:extLst>
              <a:ext uri="{FF2B5EF4-FFF2-40B4-BE49-F238E27FC236}">
                <a16:creationId xmlns:a16="http://schemas.microsoft.com/office/drawing/2014/main" id="{90F25C86-DB57-6E84-EB5A-59D7A876E4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6651" y="3084464"/>
            <a:ext cx="620201" cy="620201"/>
          </a:xfrm>
          <a:prstGeom prst="rect">
            <a:avLst/>
          </a:prstGeom>
        </p:spPr>
      </p:pic>
      <p:sp>
        <p:nvSpPr>
          <p:cNvPr id="33" name="ZoneTexte 32">
            <a:extLst>
              <a:ext uri="{FF2B5EF4-FFF2-40B4-BE49-F238E27FC236}">
                <a16:creationId xmlns:a16="http://schemas.microsoft.com/office/drawing/2014/main" id="{1AA4E348-A5F2-735D-905E-88C6C69B655F}"/>
              </a:ext>
            </a:extLst>
          </p:cNvPr>
          <p:cNvSpPr txBox="1"/>
          <p:nvPr/>
        </p:nvSpPr>
        <p:spPr>
          <a:xfrm>
            <a:off x="6212246" y="3222442"/>
            <a:ext cx="1208273" cy="400110"/>
          </a:xfrm>
          <a:prstGeom prst="rect">
            <a:avLst/>
          </a:prstGeom>
          <a:noFill/>
        </p:spPr>
        <p:txBody>
          <a:bodyPr wrap="square" rtlCol="0">
            <a:spAutoFit/>
          </a:bodyPr>
          <a:lstStyle/>
          <a:p>
            <a:r>
              <a:rPr lang="fr-FR" sz="2000" dirty="0"/>
              <a:t>1h 30min</a:t>
            </a:r>
          </a:p>
        </p:txBody>
      </p:sp>
      <p:sp>
        <p:nvSpPr>
          <p:cNvPr id="34" name="Titre 3">
            <a:extLst>
              <a:ext uri="{FF2B5EF4-FFF2-40B4-BE49-F238E27FC236}">
                <a16:creationId xmlns:a16="http://schemas.microsoft.com/office/drawing/2014/main" id="{6CAFA1AA-3BC7-128D-40ED-8E948DA5B66E}"/>
              </a:ext>
            </a:extLst>
          </p:cNvPr>
          <p:cNvSpPr txBox="1">
            <a:spLocks/>
          </p:cNvSpPr>
          <p:nvPr/>
        </p:nvSpPr>
        <p:spPr>
          <a:xfrm>
            <a:off x="2691073" y="661668"/>
            <a:ext cx="5523287" cy="622656"/>
          </a:xfrm>
          <a:prstGeom prst="rect">
            <a:avLst/>
          </a:prstGeom>
          <a:ln>
            <a:solidFill>
              <a:schemeClr val="tx1"/>
            </a:solidFill>
          </a:ln>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1600" dirty="0"/>
              <a:t>On relève la température intérieure lors des différentes étapes  </a:t>
            </a:r>
          </a:p>
        </p:txBody>
      </p:sp>
      <p:sp>
        <p:nvSpPr>
          <p:cNvPr id="4" name="Espace réservé du numéro de diapositive 3">
            <a:extLst>
              <a:ext uri="{FF2B5EF4-FFF2-40B4-BE49-F238E27FC236}">
                <a16:creationId xmlns:a16="http://schemas.microsoft.com/office/drawing/2014/main" id="{93EBAD58-3826-B7E5-2AAA-F9CC5F297F92}"/>
              </a:ext>
            </a:extLst>
          </p:cNvPr>
          <p:cNvSpPr>
            <a:spLocks noGrp="1"/>
          </p:cNvSpPr>
          <p:nvPr>
            <p:ph type="sldNum" sz="quarter" idx="12"/>
          </p:nvPr>
        </p:nvSpPr>
        <p:spPr/>
        <p:txBody>
          <a:bodyPr/>
          <a:lstStyle/>
          <a:p>
            <a:fld id="{DF28FB93-0A08-4E7D-8E63-9EFA29F1E093}" type="slidenum">
              <a:rPr lang="en-US" smtClean="0"/>
              <a:pPr/>
              <a:t>12</a:t>
            </a:fld>
            <a:endParaRPr lang="en-US" dirty="0"/>
          </a:p>
        </p:txBody>
      </p:sp>
    </p:spTree>
    <p:extLst>
      <p:ext uri="{BB962C8B-B14F-4D97-AF65-F5344CB8AC3E}">
        <p14:creationId xmlns:p14="http://schemas.microsoft.com/office/powerpoint/2010/main" val="203996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3F64D-EA89-D4A1-4CCB-723BBF649FFD}"/>
            </a:ext>
          </a:extLst>
        </p:cNvPr>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DF584CB8-CD01-0138-180B-D2B4EEDACD3D}"/>
              </a:ext>
            </a:extLst>
          </p:cNvPr>
          <p:cNvSpPr>
            <a:spLocks noGrp="1"/>
          </p:cNvSpPr>
          <p:nvPr>
            <p:ph type="body" sz="quarter" idx="13"/>
          </p:nvPr>
        </p:nvSpPr>
        <p:spPr/>
        <p:txBody>
          <a:bodyPr/>
          <a:lstStyle/>
          <a:p>
            <a:r>
              <a:rPr lang="fr-FR" sz="2000" dirty="0"/>
              <a:t>Expérimentation</a:t>
            </a:r>
            <a:endParaRPr lang="fr-FR" dirty="0"/>
          </a:p>
        </p:txBody>
      </p:sp>
      <p:sp>
        <p:nvSpPr>
          <p:cNvPr id="6" name="Titre 3">
            <a:extLst>
              <a:ext uri="{FF2B5EF4-FFF2-40B4-BE49-F238E27FC236}">
                <a16:creationId xmlns:a16="http://schemas.microsoft.com/office/drawing/2014/main" id="{22227F9D-39C5-88CE-AEAA-330E905C8451}"/>
              </a:ext>
            </a:extLst>
          </p:cNvPr>
          <p:cNvSpPr txBox="1">
            <a:spLocks/>
          </p:cNvSpPr>
          <p:nvPr/>
        </p:nvSpPr>
        <p:spPr>
          <a:xfrm>
            <a:off x="0" y="345626"/>
            <a:ext cx="3768918"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Résultats expérimentaux </a:t>
            </a:r>
          </a:p>
        </p:txBody>
      </p:sp>
      <p:cxnSp>
        <p:nvCxnSpPr>
          <p:cNvPr id="7" name="Connecteur droit 6">
            <a:extLst>
              <a:ext uri="{FF2B5EF4-FFF2-40B4-BE49-F238E27FC236}">
                <a16:creationId xmlns:a16="http://schemas.microsoft.com/office/drawing/2014/main" id="{37EEB673-5EF1-8F73-163E-B15F281503C5}"/>
              </a:ext>
            </a:extLst>
          </p:cNvPr>
          <p:cNvCxnSpPr>
            <a:cxnSpLocks/>
          </p:cNvCxnSpPr>
          <p:nvPr/>
        </p:nvCxnSpPr>
        <p:spPr>
          <a:xfrm>
            <a:off x="1318449" y="1218977"/>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13813DC-220E-AFBC-E84C-46E54F8575D5}"/>
              </a:ext>
            </a:extLst>
          </p:cNvPr>
          <p:cNvSpPr/>
          <p:nvPr/>
        </p:nvSpPr>
        <p:spPr>
          <a:xfrm>
            <a:off x="1" y="1591586"/>
            <a:ext cx="4324074" cy="29048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A0B18055-4BD9-28D3-192F-3262A25E9094}"/>
              </a:ext>
            </a:extLst>
          </p:cNvPr>
          <p:cNvSpPr/>
          <p:nvPr/>
        </p:nvSpPr>
        <p:spPr>
          <a:xfrm>
            <a:off x="4647930" y="1591587"/>
            <a:ext cx="4324073" cy="290480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itre 3">
            <a:extLst>
              <a:ext uri="{FF2B5EF4-FFF2-40B4-BE49-F238E27FC236}">
                <a16:creationId xmlns:a16="http://schemas.microsoft.com/office/drawing/2014/main" id="{45483F69-6110-4E7D-20AA-9BE45362977F}"/>
              </a:ext>
            </a:extLst>
          </p:cNvPr>
          <p:cNvSpPr txBox="1">
            <a:spLocks/>
          </p:cNvSpPr>
          <p:nvPr/>
        </p:nvSpPr>
        <p:spPr>
          <a:xfrm>
            <a:off x="323821" y="4864800"/>
            <a:ext cx="3768918"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fr-FR" sz="2400" dirty="0"/>
          </a:p>
        </p:txBody>
      </p:sp>
      <p:sp>
        <p:nvSpPr>
          <p:cNvPr id="23" name="Titre 3">
            <a:extLst>
              <a:ext uri="{FF2B5EF4-FFF2-40B4-BE49-F238E27FC236}">
                <a16:creationId xmlns:a16="http://schemas.microsoft.com/office/drawing/2014/main" id="{A8F5A9F9-2F88-68CE-2C2A-D605F98D0916}"/>
              </a:ext>
            </a:extLst>
          </p:cNvPr>
          <p:cNvSpPr txBox="1">
            <a:spLocks/>
          </p:cNvSpPr>
          <p:nvPr/>
        </p:nvSpPr>
        <p:spPr>
          <a:xfrm>
            <a:off x="1369232" y="5233211"/>
            <a:ext cx="6670360"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 typeface="Arial" panose="020B0604020202020204" pitchFamily="34" charset="0"/>
              <a:buChar char="•"/>
            </a:pPr>
            <a:r>
              <a:rPr lang="fr-FR" sz="2000" dirty="0"/>
              <a:t>Amortissement fort des pics de températures</a:t>
            </a:r>
          </a:p>
          <a:p>
            <a:pPr marL="342900" indent="-342900" algn="l">
              <a:buFont typeface="Arial" panose="020B0604020202020204" pitchFamily="34" charset="0"/>
              <a:buChar char="•"/>
            </a:pPr>
            <a:r>
              <a:rPr lang="fr-FR" sz="2000" dirty="0"/>
              <a:t>Absence de l’augmentation du déphasage de température  </a:t>
            </a:r>
          </a:p>
        </p:txBody>
      </p:sp>
      <p:cxnSp>
        <p:nvCxnSpPr>
          <p:cNvPr id="3" name="Connecteur droit 2">
            <a:extLst>
              <a:ext uri="{FF2B5EF4-FFF2-40B4-BE49-F238E27FC236}">
                <a16:creationId xmlns:a16="http://schemas.microsoft.com/office/drawing/2014/main" id="{22E5B3A5-4CCB-B3A8-0DB2-F5A27E243DB4}"/>
              </a:ext>
            </a:extLst>
          </p:cNvPr>
          <p:cNvCxnSpPr>
            <a:cxnSpLocks/>
          </p:cNvCxnSpPr>
          <p:nvPr/>
        </p:nvCxnSpPr>
        <p:spPr>
          <a:xfrm flipV="1">
            <a:off x="2529840" y="3086100"/>
            <a:ext cx="0" cy="134112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33AFDBE2-2F83-5069-E025-6B19C98D97E7}"/>
              </a:ext>
            </a:extLst>
          </p:cNvPr>
          <p:cNvPicPr>
            <a:picLocks noChangeAspect="1"/>
          </p:cNvPicPr>
          <p:nvPr/>
        </p:nvPicPr>
        <p:blipFill>
          <a:blip r:embed="rId3"/>
          <a:stretch>
            <a:fillRect/>
          </a:stretch>
        </p:blipFill>
        <p:spPr>
          <a:xfrm>
            <a:off x="171996" y="1703881"/>
            <a:ext cx="4398182" cy="2906219"/>
          </a:xfrm>
          <a:prstGeom prst="rect">
            <a:avLst/>
          </a:prstGeom>
        </p:spPr>
      </p:pic>
      <p:pic>
        <p:nvPicPr>
          <p:cNvPr id="9" name="Image 8">
            <a:extLst>
              <a:ext uri="{FF2B5EF4-FFF2-40B4-BE49-F238E27FC236}">
                <a16:creationId xmlns:a16="http://schemas.microsoft.com/office/drawing/2014/main" id="{B6B1238D-48E0-D576-0C7F-A7ED5ADD1735}"/>
              </a:ext>
            </a:extLst>
          </p:cNvPr>
          <p:cNvPicPr>
            <a:picLocks noChangeAspect="1"/>
          </p:cNvPicPr>
          <p:nvPr/>
        </p:nvPicPr>
        <p:blipFill>
          <a:blip r:embed="rId4"/>
          <a:stretch>
            <a:fillRect/>
          </a:stretch>
        </p:blipFill>
        <p:spPr>
          <a:xfrm>
            <a:off x="4742173" y="1703881"/>
            <a:ext cx="4398181" cy="2906219"/>
          </a:xfrm>
          <a:prstGeom prst="rect">
            <a:avLst/>
          </a:prstGeom>
        </p:spPr>
      </p:pic>
      <p:cxnSp>
        <p:nvCxnSpPr>
          <p:cNvPr id="11" name="Connecteur droit 10">
            <a:extLst>
              <a:ext uri="{FF2B5EF4-FFF2-40B4-BE49-F238E27FC236}">
                <a16:creationId xmlns:a16="http://schemas.microsoft.com/office/drawing/2014/main" id="{DCB67485-B6F4-69A3-953C-50FE6DEABB8D}"/>
              </a:ext>
            </a:extLst>
          </p:cNvPr>
          <p:cNvCxnSpPr>
            <a:cxnSpLocks/>
          </p:cNvCxnSpPr>
          <p:nvPr/>
        </p:nvCxnSpPr>
        <p:spPr>
          <a:xfrm flipH="1">
            <a:off x="602456" y="3393281"/>
            <a:ext cx="198358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A0A4EE87-EF83-E6F8-9D27-3E0F0D0BFC2F}"/>
              </a:ext>
            </a:extLst>
          </p:cNvPr>
          <p:cNvCxnSpPr>
            <a:cxnSpLocks/>
          </p:cNvCxnSpPr>
          <p:nvPr/>
        </p:nvCxnSpPr>
        <p:spPr>
          <a:xfrm flipH="1">
            <a:off x="602456" y="2764631"/>
            <a:ext cx="287893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Flèche : double flèche verticale 26">
            <a:extLst>
              <a:ext uri="{FF2B5EF4-FFF2-40B4-BE49-F238E27FC236}">
                <a16:creationId xmlns:a16="http://schemas.microsoft.com/office/drawing/2014/main" id="{A5F4653D-BF39-8DD7-605A-1C4DC9506A16}"/>
              </a:ext>
            </a:extLst>
          </p:cNvPr>
          <p:cNvSpPr/>
          <p:nvPr/>
        </p:nvSpPr>
        <p:spPr>
          <a:xfrm>
            <a:off x="626002" y="2764631"/>
            <a:ext cx="52384" cy="607219"/>
          </a:xfrm>
          <a:prstGeom prst="up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D7B988B9-3463-12CC-7609-8D61B571B66A}"/>
                  </a:ext>
                </a:extLst>
              </p:cNvPr>
              <p:cNvSpPr txBox="1"/>
              <p:nvPr/>
            </p:nvSpPr>
            <p:spPr>
              <a:xfrm>
                <a:off x="652194" y="2450463"/>
                <a:ext cx="1132490" cy="276999"/>
              </a:xfrm>
              <a:prstGeom prst="rect">
                <a:avLst/>
              </a:prstGeom>
              <a:solidFill>
                <a:srgbClr val="FF0000"/>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𝑇</m:t>
                      </m:r>
                      <m:r>
                        <a:rPr lang="fr-FR" b="0" i="1" smtClean="0">
                          <a:latin typeface="Cambria Math" panose="02040503050406030204" pitchFamily="18" charset="0"/>
                          <a:ea typeface="Cambria Math" panose="02040503050406030204" pitchFamily="18" charset="0"/>
                        </a:rPr>
                        <m:t>=19°</m:t>
                      </m:r>
                      <m:r>
                        <a:rPr lang="fr-FR" b="0" i="1" smtClean="0">
                          <a:latin typeface="Cambria Math" panose="02040503050406030204" pitchFamily="18" charset="0"/>
                          <a:ea typeface="Cambria Math" panose="02040503050406030204" pitchFamily="18" charset="0"/>
                        </a:rPr>
                        <m:t>𝐶</m:t>
                      </m:r>
                    </m:oMath>
                  </m:oMathPara>
                </a14:m>
                <a:endParaRPr lang="fr-FR" dirty="0"/>
              </a:p>
            </p:txBody>
          </p:sp>
        </mc:Choice>
        <mc:Fallback xmlns="">
          <p:sp>
            <p:nvSpPr>
              <p:cNvPr id="28" name="ZoneTexte 27">
                <a:extLst>
                  <a:ext uri="{FF2B5EF4-FFF2-40B4-BE49-F238E27FC236}">
                    <a16:creationId xmlns:a16="http://schemas.microsoft.com/office/drawing/2014/main" id="{D7B988B9-3463-12CC-7609-8D61B571B66A}"/>
                  </a:ext>
                </a:extLst>
              </p:cNvPr>
              <p:cNvSpPr txBox="1">
                <a:spLocks noRot="1" noChangeAspect="1" noMove="1" noResize="1" noEditPoints="1" noAdjustHandles="1" noChangeArrowheads="1" noChangeShapeType="1" noTextEdit="1"/>
              </p:cNvSpPr>
              <p:nvPr/>
            </p:nvSpPr>
            <p:spPr>
              <a:xfrm>
                <a:off x="652194" y="2450463"/>
                <a:ext cx="1132490" cy="276999"/>
              </a:xfrm>
              <a:prstGeom prst="rect">
                <a:avLst/>
              </a:prstGeom>
              <a:blipFill>
                <a:blip r:embed="rId5"/>
                <a:stretch>
                  <a:fillRect l="-3723" r="-2660" b="-6383"/>
                </a:stretch>
              </a:blipFill>
              <a:ln>
                <a:solidFill>
                  <a:srgbClr val="FF0000"/>
                </a:solidFill>
              </a:ln>
            </p:spPr>
            <p:txBody>
              <a:bodyPr/>
              <a:lstStyle/>
              <a:p>
                <a:r>
                  <a:rPr lang="fr-FR">
                    <a:noFill/>
                  </a:rPr>
                  <a:t> </a:t>
                </a:r>
              </a:p>
            </p:txBody>
          </p:sp>
        </mc:Fallback>
      </mc:AlternateContent>
      <p:cxnSp>
        <p:nvCxnSpPr>
          <p:cNvPr id="29" name="Connecteur droit 28">
            <a:extLst>
              <a:ext uri="{FF2B5EF4-FFF2-40B4-BE49-F238E27FC236}">
                <a16:creationId xmlns:a16="http://schemas.microsoft.com/office/drawing/2014/main" id="{CD668C93-C534-8D1C-AE0C-380B8F25119A}"/>
              </a:ext>
            </a:extLst>
          </p:cNvPr>
          <p:cNvCxnSpPr>
            <a:cxnSpLocks/>
          </p:cNvCxnSpPr>
          <p:nvPr/>
        </p:nvCxnSpPr>
        <p:spPr>
          <a:xfrm flipH="1">
            <a:off x="5172075" y="3717131"/>
            <a:ext cx="18880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C8801AE7-0AB7-F853-2358-A76CF35AC768}"/>
              </a:ext>
            </a:extLst>
          </p:cNvPr>
          <p:cNvCxnSpPr>
            <a:cxnSpLocks/>
          </p:cNvCxnSpPr>
          <p:nvPr/>
        </p:nvCxnSpPr>
        <p:spPr>
          <a:xfrm flipH="1">
            <a:off x="5172075" y="2240756"/>
            <a:ext cx="273368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Flèche : double flèche verticale 30">
            <a:extLst>
              <a:ext uri="{FF2B5EF4-FFF2-40B4-BE49-F238E27FC236}">
                <a16:creationId xmlns:a16="http://schemas.microsoft.com/office/drawing/2014/main" id="{8FAF9BC6-B17A-FCA1-10A9-4E1210F0AD8A}"/>
              </a:ext>
            </a:extLst>
          </p:cNvPr>
          <p:cNvSpPr/>
          <p:nvPr/>
        </p:nvSpPr>
        <p:spPr>
          <a:xfrm>
            <a:off x="5197418" y="2248703"/>
            <a:ext cx="45719" cy="1468423"/>
          </a:xfrm>
          <a:prstGeom prst="up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895D5263-C0C1-2264-B9E0-5382B694D331}"/>
                  </a:ext>
                </a:extLst>
              </p:cNvPr>
              <p:cNvSpPr txBox="1"/>
              <p:nvPr/>
            </p:nvSpPr>
            <p:spPr>
              <a:xfrm>
                <a:off x="5220277" y="1933573"/>
                <a:ext cx="1132490" cy="276999"/>
              </a:xfrm>
              <a:prstGeom prst="rect">
                <a:avLst/>
              </a:prstGeom>
              <a:solidFill>
                <a:srgbClr val="FF0000"/>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𝑇</m:t>
                      </m:r>
                      <m:r>
                        <a:rPr lang="fr-FR" b="0" i="1" smtClean="0">
                          <a:latin typeface="Cambria Math" panose="02040503050406030204" pitchFamily="18" charset="0"/>
                          <a:ea typeface="Cambria Math" panose="02040503050406030204" pitchFamily="18" charset="0"/>
                        </a:rPr>
                        <m:t>=44°</m:t>
                      </m:r>
                      <m:r>
                        <a:rPr lang="fr-FR" b="0" i="1" smtClean="0">
                          <a:latin typeface="Cambria Math" panose="02040503050406030204" pitchFamily="18" charset="0"/>
                          <a:ea typeface="Cambria Math" panose="02040503050406030204" pitchFamily="18" charset="0"/>
                        </a:rPr>
                        <m:t>𝐶</m:t>
                      </m:r>
                    </m:oMath>
                  </m:oMathPara>
                </a14:m>
                <a:endParaRPr lang="fr-FR" dirty="0"/>
              </a:p>
            </p:txBody>
          </p:sp>
        </mc:Choice>
        <mc:Fallback xmlns="">
          <p:sp>
            <p:nvSpPr>
              <p:cNvPr id="32" name="ZoneTexte 31">
                <a:extLst>
                  <a:ext uri="{FF2B5EF4-FFF2-40B4-BE49-F238E27FC236}">
                    <a16:creationId xmlns:a16="http://schemas.microsoft.com/office/drawing/2014/main" id="{895D5263-C0C1-2264-B9E0-5382B694D331}"/>
                  </a:ext>
                </a:extLst>
              </p:cNvPr>
              <p:cNvSpPr txBox="1">
                <a:spLocks noRot="1" noChangeAspect="1" noMove="1" noResize="1" noEditPoints="1" noAdjustHandles="1" noChangeArrowheads="1" noChangeShapeType="1" noTextEdit="1"/>
              </p:cNvSpPr>
              <p:nvPr/>
            </p:nvSpPr>
            <p:spPr>
              <a:xfrm>
                <a:off x="5220277" y="1933573"/>
                <a:ext cx="1132490" cy="276999"/>
              </a:xfrm>
              <a:prstGeom prst="rect">
                <a:avLst/>
              </a:prstGeom>
              <a:blipFill>
                <a:blip r:embed="rId6"/>
                <a:stretch>
                  <a:fillRect l="-3191" r="-3191" b="-6250"/>
                </a:stretch>
              </a:blipFill>
              <a:ln>
                <a:solidFill>
                  <a:srgbClr val="FF0000"/>
                </a:solidFill>
              </a:ln>
            </p:spPr>
            <p:txBody>
              <a:bodyPr/>
              <a:lstStyle/>
              <a:p>
                <a:r>
                  <a:rPr lang="fr-FR">
                    <a:noFill/>
                  </a:rPr>
                  <a:t> </a:t>
                </a:r>
              </a:p>
            </p:txBody>
          </p:sp>
        </mc:Fallback>
      </mc:AlternateContent>
      <p:sp>
        <p:nvSpPr>
          <p:cNvPr id="2" name="Espace réservé du numéro de diapositive 1">
            <a:extLst>
              <a:ext uri="{FF2B5EF4-FFF2-40B4-BE49-F238E27FC236}">
                <a16:creationId xmlns:a16="http://schemas.microsoft.com/office/drawing/2014/main" id="{37F1C6C7-2AB5-23BE-B20D-16A5F184F4CE}"/>
              </a:ext>
            </a:extLst>
          </p:cNvPr>
          <p:cNvSpPr>
            <a:spLocks noGrp="1"/>
          </p:cNvSpPr>
          <p:nvPr>
            <p:ph type="sldNum" sz="quarter" idx="12"/>
          </p:nvPr>
        </p:nvSpPr>
        <p:spPr/>
        <p:txBody>
          <a:bodyPr/>
          <a:lstStyle/>
          <a:p>
            <a:fld id="{DF28FB93-0A08-4E7D-8E63-9EFA29F1E093}" type="slidenum">
              <a:rPr lang="en-US" smtClean="0"/>
              <a:pPr/>
              <a:t>13</a:t>
            </a:fld>
            <a:endParaRPr lang="en-US" dirty="0"/>
          </a:p>
        </p:txBody>
      </p:sp>
    </p:spTree>
    <p:extLst>
      <p:ext uri="{BB962C8B-B14F-4D97-AF65-F5344CB8AC3E}">
        <p14:creationId xmlns:p14="http://schemas.microsoft.com/office/powerpoint/2010/main" val="88524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4FEB8-B8B8-CCE1-7B4A-A6547B1FFF56}"/>
              </a:ext>
            </a:extLst>
          </p:cNvPr>
          <p:cNvSpPr>
            <a:spLocks noGrp="1"/>
          </p:cNvSpPr>
          <p:nvPr>
            <p:ph type="title"/>
          </p:nvPr>
        </p:nvSpPr>
        <p:spPr>
          <a:xfrm>
            <a:off x="705241" y="605176"/>
            <a:ext cx="7765322" cy="970450"/>
          </a:xfrm>
        </p:spPr>
        <p:txBody>
          <a:bodyPr>
            <a:normAutofit/>
          </a:bodyPr>
          <a:lstStyle/>
          <a:p>
            <a:r>
              <a:rPr lang="fr-FR" sz="3200" dirty="0"/>
              <a:t>Mise en équation</a:t>
            </a:r>
          </a:p>
        </p:txBody>
      </p:sp>
      <p:sp>
        <p:nvSpPr>
          <p:cNvPr id="5" name="Espace réservé du texte 8">
            <a:extLst>
              <a:ext uri="{FF2B5EF4-FFF2-40B4-BE49-F238E27FC236}">
                <a16:creationId xmlns:a16="http://schemas.microsoft.com/office/drawing/2014/main" id="{8B315A1C-45D7-B026-00F0-D472FBC6C4F9}"/>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Etude physique</a:t>
            </a: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60554E6F-E487-9B77-DBED-E0ED7505A497}"/>
                  </a:ext>
                </a:extLst>
              </p:cNvPr>
              <p:cNvSpPr txBox="1"/>
              <p:nvPr/>
            </p:nvSpPr>
            <p:spPr>
              <a:xfrm>
                <a:off x="1920811" y="2200724"/>
                <a:ext cx="5302377" cy="1479829"/>
              </a:xfrm>
              <a:prstGeom prst="rect">
                <a:avLst/>
              </a:prstGeom>
              <a:noFill/>
            </p:spPr>
            <p:txBody>
              <a:bodyPr wrap="square" lIns="0" tIns="0" rIns="0" bIns="0" rtlCol="0">
                <a:spAutoFit/>
              </a:bodyPr>
              <a:lstStyle/>
              <a:p>
                <a:pPr algn="ctr"/>
                <a:r>
                  <a:rPr lang="fr-FR" sz="2400" i="1" dirty="0">
                    <a:latin typeface="Cambria Math" panose="02040503050406030204" pitchFamily="18" charset="0"/>
                  </a:rPr>
                  <a:t>Equation de diffusion de la chaleur </a:t>
                </a:r>
              </a:p>
              <a:p>
                <a:pPr algn="ctr"/>
                <a:endParaRPr lang="fr-FR" sz="24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f>
                        <m:fPr>
                          <m:ctrlPr>
                            <a:rPr lang="fr-FR" sz="2400" i="1" smtClean="0">
                              <a:solidFill>
                                <a:srgbClr val="836967"/>
                              </a:solidFill>
                              <a:latin typeface="Cambria Math" panose="02040503050406030204" pitchFamily="18" charset="0"/>
                            </a:rPr>
                          </m:ctrlPr>
                        </m:fPr>
                        <m:num>
                          <m:r>
                            <a:rPr lang="fr-FR" sz="240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𝐻</m:t>
                              </m:r>
                            </m:e>
                            <m:sub>
                              <m:r>
                                <a:rPr lang="fr-FR" sz="2400" i="1">
                                  <a:latin typeface="Cambria Math" panose="02040503050406030204" pitchFamily="18" charset="0"/>
                                </a:rPr>
                                <m:t>𝑣</m:t>
                              </m:r>
                            </m:sub>
                          </m:sSub>
                          <m:d>
                            <m:dPr>
                              <m:ctrlPr>
                                <a:rPr lang="fr-FR" sz="2400" i="1" smtClean="0">
                                  <a:solidFill>
                                    <a:srgbClr val="836967"/>
                                  </a:solidFill>
                                  <a:latin typeface="Cambria Math" panose="02040503050406030204" pitchFamily="18" charset="0"/>
                                </a:rPr>
                              </m:ctrlPr>
                            </m:dPr>
                            <m:e>
                              <m:r>
                                <a:rPr lang="fr-FR" sz="2400" i="1" smtClean="0">
                                  <a:latin typeface="Cambria Math" panose="02040503050406030204" pitchFamily="18" charset="0"/>
                                </a:rPr>
                                <m:t>𝑥</m:t>
                              </m:r>
                              <m:r>
                                <a:rPr lang="fr-FR" sz="2400" i="1" smtClean="0">
                                  <a:latin typeface="Cambria Math" panose="02040503050406030204" pitchFamily="18" charset="0"/>
                                </a:rPr>
                                <m:t>,</m:t>
                              </m:r>
                              <m:r>
                                <a:rPr lang="fr-FR" sz="2400" i="1" smtClean="0">
                                  <a:latin typeface="Cambria Math" panose="02040503050406030204" pitchFamily="18" charset="0"/>
                                </a:rPr>
                                <m:t>𝑡</m:t>
                              </m:r>
                            </m:e>
                          </m:d>
                        </m:num>
                        <m:den>
                          <m:r>
                            <a:rPr lang="fr-FR" sz="2400" i="1" smtClean="0">
                              <a:latin typeface="Cambria Math" panose="02040503050406030204" pitchFamily="18" charset="0"/>
                            </a:rPr>
                            <m:t>𝜕</m:t>
                          </m:r>
                          <m:r>
                            <a:rPr lang="fr-FR" sz="2400" i="1" smtClean="0">
                              <a:latin typeface="Cambria Math" panose="02040503050406030204" pitchFamily="18" charset="0"/>
                            </a:rPr>
                            <m:t>𝑡</m:t>
                          </m:r>
                        </m:den>
                      </m:f>
                      <m:r>
                        <a:rPr lang="fr-FR" sz="2400" i="1" smtClean="0">
                          <a:latin typeface="Cambria Math" panose="02040503050406030204" pitchFamily="18" charset="0"/>
                        </a:rPr>
                        <m:t>=</m:t>
                      </m:r>
                      <m:r>
                        <a:rPr lang="fr-FR" sz="2400" i="1" smtClean="0">
                          <a:latin typeface="Cambria Math" panose="02040503050406030204" pitchFamily="18" charset="0"/>
                        </a:rPr>
                        <m:t>𝜆</m:t>
                      </m:r>
                      <m:f>
                        <m:fPr>
                          <m:ctrlPr>
                            <a:rPr lang="fr-FR" sz="2400" i="1" smtClean="0">
                              <a:solidFill>
                                <a:srgbClr val="836967"/>
                              </a:solidFill>
                              <a:latin typeface="Cambria Math" panose="02040503050406030204" pitchFamily="18" charset="0"/>
                            </a:rPr>
                          </m:ctrlPr>
                        </m:fPr>
                        <m:num>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m:t>
                              </m:r>
                            </m:e>
                            <m:sup>
                              <m:r>
                                <a:rPr lang="fr-FR" sz="2400" i="1" smtClean="0">
                                  <a:latin typeface="Cambria Math" panose="02040503050406030204" pitchFamily="18" charset="0"/>
                                </a:rPr>
                                <m:t>2</m:t>
                              </m:r>
                            </m:sup>
                          </m:sSup>
                          <m:r>
                            <a:rPr lang="fr-FR" sz="2400" i="1" smtClean="0">
                              <a:latin typeface="Cambria Math" panose="02040503050406030204" pitchFamily="18" charset="0"/>
                            </a:rPr>
                            <m:t>𝑇</m:t>
                          </m:r>
                        </m:num>
                        <m:den>
                          <m:r>
                            <a:rPr lang="fr-FR" sz="2400" i="1" smtClean="0">
                              <a:latin typeface="Cambria Math" panose="02040503050406030204" pitchFamily="18" charset="0"/>
                            </a:rPr>
                            <m:t>𝜕</m:t>
                          </m:r>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𝑥</m:t>
                              </m:r>
                            </m:e>
                            <m:sup>
                              <m:r>
                                <a:rPr lang="fr-FR" sz="2400" i="1" smtClean="0">
                                  <a:latin typeface="Cambria Math" panose="02040503050406030204" pitchFamily="18" charset="0"/>
                                </a:rPr>
                                <m:t>2</m:t>
                              </m:r>
                            </m:sup>
                          </m:sSup>
                        </m:den>
                      </m:f>
                    </m:oMath>
                  </m:oMathPara>
                </a14:m>
                <a:endParaRPr lang="fr-FR" sz="2400" dirty="0"/>
              </a:p>
            </p:txBody>
          </p:sp>
        </mc:Choice>
        <mc:Fallback xmlns="">
          <p:sp>
            <p:nvSpPr>
              <p:cNvPr id="10" name="ZoneTexte 9">
                <a:extLst>
                  <a:ext uri="{FF2B5EF4-FFF2-40B4-BE49-F238E27FC236}">
                    <a16:creationId xmlns:a16="http://schemas.microsoft.com/office/drawing/2014/main" id="{60554E6F-E487-9B77-DBED-E0ED7505A497}"/>
                  </a:ext>
                </a:extLst>
              </p:cNvPr>
              <p:cNvSpPr txBox="1">
                <a:spLocks noRot="1" noChangeAspect="1" noMove="1" noResize="1" noEditPoints="1" noAdjustHandles="1" noChangeArrowheads="1" noChangeShapeType="1" noTextEdit="1"/>
              </p:cNvSpPr>
              <p:nvPr/>
            </p:nvSpPr>
            <p:spPr>
              <a:xfrm>
                <a:off x="1920811" y="2200724"/>
                <a:ext cx="5302377" cy="1479829"/>
              </a:xfrm>
              <a:prstGeom prst="rect">
                <a:avLst/>
              </a:prstGeom>
              <a:blipFill>
                <a:blip r:embed="rId3"/>
                <a:stretch>
                  <a:fillRect t="-617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025B9131-D943-75CE-925B-26175F15FE65}"/>
                  </a:ext>
                </a:extLst>
              </p:cNvPr>
              <p:cNvSpPr txBox="1"/>
              <p:nvPr/>
            </p:nvSpPr>
            <p:spPr>
              <a:xfrm>
                <a:off x="1809578" y="4264968"/>
                <a:ext cx="5524842" cy="1137619"/>
              </a:xfrm>
              <a:prstGeom prst="rect">
                <a:avLst/>
              </a:prstGeom>
              <a:noFill/>
            </p:spPr>
            <p:txBody>
              <a:bodyPr wrap="square" lIns="0" tIns="0" rIns="0" bIns="0" rtlCol="0">
                <a:spAutoFit/>
              </a:bodyPr>
              <a:lstStyle/>
              <a:p>
                <a:pPr algn="ctr"/>
                <a:r>
                  <a:rPr lang="fr-FR" sz="2400" i="1" dirty="0">
                    <a:latin typeface="Cambria Math" panose="02040503050406030204" pitchFamily="18" charset="0"/>
                  </a:rPr>
                  <a:t>Décomposition de l’enthalpie</a:t>
                </a:r>
              </a:p>
              <a:p>
                <a:endParaRPr lang="fr-FR"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𝐻</m:t>
                          </m:r>
                        </m:e>
                        <m:sub>
                          <m:r>
                            <a:rPr lang="fr-FR" sz="2400" b="0" i="1" smtClean="0">
                              <a:latin typeface="Cambria Math" panose="02040503050406030204" pitchFamily="18" charset="0"/>
                            </a:rPr>
                            <m:t>𝑣</m:t>
                          </m:r>
                        </m:sub>
                      </m:sSub>
                      <m:r>
                        <a:rPr lang="fr-FR" sz="2400" i="1" smtClean="0">
                          <a:latin typeface="Cambria Math" panose="02040503050406030204" pitchFamily="18" charset="0"/>
                        </a:rPr>
                        <m:t>=</m:t>
                      </m:r>
                      <m:r>
                        <a:rPr lang="fr-FR" sz="2400" i="1" smtClean="0">
                          <a:latin typeface="Cambria Math" panose="02040503050406030204" pitchFamily="18" charset="0"/>
                        </a:rPr>
                        <m:t>𝜌</m:t>
                      </m:r>
                      <m:r>
                        <a:rPr lang="fr-FR" sz="2400" b="0" i="1" smtClean="0">
                          <a:latin typeface="Cambria Math" panose="02040503050406030204" pitchFamily="18" charset="0"/>
                        </a:rPr>
                        <m:t>𝑐</m:t>
                      </m:r>
                      <m:r>
                        <a:rPr lang="fr-FR" sz="2400" i="1" smtClean="0">
                          <a:latin typeface="Cambria Math" panose="02040503050406030204" pitchFamily="18" charset="0"/>
                        </a:rPr>
                        <m:t>𝑇</m:t>
                      </m:r>
                      <m:r>
                        <a:rPr lang="fr-FR" sz="2400" i="1" smtClean="0">
                          <a:latin typeface="Cambria Math" panose="02040503050406030204" pitchFamily="18" charset="0"/>
                        </a:rPr>
                        <m:t>+</m:t>
                      </m:r>
                      <m:r>
                        <a:rPr lang="fr-FR" sz="2400" i="1" smtClean="0">
                          <a:latin typeface="Cambria Math" panose="02040503050406030204" pitchFamily="18" charset="0"/>
                        </a:rPr>
                        <m:t>𝜌</m:t>
                      </m:r>
                      <m:r>
                        <a:rPr lang="fr-FR" sz="2400" b="0" i="1" smtClean="0">
                          <a:latin typeface="Cambria Math" panose="02040503050406030204" pitchFamily="18" charset="0"/>
                        </a:rPr>
                        <m:t>𝑙</m:t>
                      </m:r>
                      <m:r>
                        <a:rPr lang="fr-FR" sz="2400" i="1" smtClean="0">
                          <a:latin typeface="Cambria Math" panose="02040503050406030204" pitchFamily="18" charset="0"/>
                        </a:rPr>
                        <m:t>𝑓</m:t>
                      </m:r>
                    </m:oMath>
                  </m:oMathPara>
                </a14:m>
                <a:endParaRPr lang="fr-FR" sz="2400" dirty="0"/>
              </a:p>
            </p:txBody>
          </p:sp>
        </mc:Choice>
        <mc:Fallback xmlns="">
          <p:sp>
            <p:nvSpPr>
              <p:cNvPr id="3" name="ZoneTexte 2">
                <a:extLst>
                  <a:ext uri="{FF2B5EF4-FFF2-40B4-BE49-F238E27FC236}">
                    <a16:creationId xmlns:a16="http://schemas.microsoft.com/office/drawing/2014/main" id="{025B9131-D943-75CE-925B-26175F15FE65}"/>
                  </a:ext>
                </a:extLst>
              </p:cNvPr>
              <p:cNvSpPr txBox="1">
                <a:spLocks noRot="1" noChangeAspect="1" noMove="1" noResize="1" noEditPoints="1" noAdjustHandles="1" noChangeArrowheads="1" noChangeShapeType="1" noTextEdit="1"/>
              </p:cNvSpPr>
              <p:nvPr/>
            </p:nvSpPr>
            <p:spPr>
              <a:xfrm>
                <a:off x="1809578" y="4264968"/>
                <a:ext cx="5524842" cy="1137619"/>
              </a:xfrm>
              <a:prstGeom prst="rect">
                <a:avLst/>
              </a:prstGeom>
              <a:blipFill>
                <a:blip r:embed="rId4"/>
                <a:stretch>
                  <a:fillRect t="-8602" b="-8602"/>
                </a:stretch>
              </a:blipFill>
            </p:spPr>
            <p:txBody>
              <a:bodyPr/>
              <a:lstStyle/>
              <a:p>
                <a:r>
                  <a:rPr lang="fr-FR">
                    <a:noFill/>
                  </a:rPr>
                  <a:t> </a:t>
                </a:r>
              </a:p>
            </p:txBody>
          </p:sp>
        </mc:Fallback>
      </mc:AlternateContent>
      <p:sp>
        <p:nvSpPr>
          <p:cNvPr id="7" name="Rectangle 6">
            <a:extLst>
              <a:ext uri="{FF2B5EF4-FFF2-40B4-BE49-F238E27FC236}">
                <a16:creationId xmlns:a16="http://schemas.microsoft.com/office/drawing/2014/main" id="{402CD279-6D39-92B1-32DC-BEFE639E5CC8}"/>
              </a:ext>
            </a:extLst>
          </p:cNvPr>
          <p:cNvSpPr/>
          <p:nvPr/>
        </p:nvSpPr>
        <p:spPr>
          <a:xfrm>
            <a:off x="3371353" y="2875978"/>
            <a:ext cx="2433099" cy="9704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D5993703-0808-A59A-C8B6-9F03536589D1}"/>
              </a:ext>
            </a:extLst>
          </p:cNvPr>
          <p:cNvSpPr/>
          <p:nvPr/>
        </p:nvSpPr>
        <p:spPr>
          <a:xfrm>
            <a:off x="3371353" y="4889790"/>
            <a:ext cx="2433099" cy="62814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45FB21E7-A0A1-4C17-E508-60BED685A110}"/>
              </a:ext>
            </a:extLst>
          </p:cNvPr>
          <p:cNvCxnSpPr>
            <a:cxnSpLocks/>
          </p:cNvCxnSpPr>
          <p:nvPr/>
        </p:nvCxnSpPr>
        <p:spPr>
          <a:xfrm>
            <a:off x="4261899" y="1757431"/>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F9D462A1-B39A-B268-69DC-5F0DFBCCCFAD}"/>
                  </a:ext>
                </a:extLst>
              </p:cNvPr>
              <p:cNvSpPr txBox="1"/>
              <p:nvPr/>
            </p:nvSpPr>
            <p:spPr>
              <a:xfrm>
                <a:off x="1809578" y="5821127"/>
                <a:ext cx="5524842" cy="75841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rPr>
                        <m:t>𝑓</m:t>
                      </m:r>
                      <m:r>
                        <a:rPr lang="fr-FR" sz="1600" b="0" i="1" smtClean="0">
                          <a:latin typeface="Cambria Math" panose="02040503050406030204" pitchFamily="18" charset="0"/>
                        </a:rPr>
                        <m:t> :</m:t>
                      </m:r>
                      <m:r>
                        <a:rPr lang="fr-FR" sz="1600" b="0" i="1" smtClean="0">
                          <a:latin typeface="Cambria Math" panose="02040503050406030204" pitchFamily="18" charset="0"/>
                        </a:rPr>
                        <m:t>𝑓𝑟𝑎𝑐𝑡𝑖𝑜𝑛</m:t>
                      </m:r>
                      <m:r>
                        <a:rPr lang="fr-FR" sz="1600" b="0" i="1" smtClean="0">
                          <a:latin typeface="Cambria Math" panose="02040503050406030204" pitchFamily="18" charset="0"/>
                        </a:rPr>
                        <m:t> </m:t>
                      </m:r>
                      <m:r>
                        <a:rPr lang="fr-FR" sz="1600" b="0" i="1" smtClean="0">
                          <a:latin typeface="Cambria Math" panose="02040503050406030204" pitchFamily="18" charset="0"/>
                        </a:rPr>
                        <m:t>𝑑𝑒</m:t>
                      </m:r>
                      <m:r>
                        <a:rPr lang="fr-FR" sz="1600" b="0" i="1" smtClean="0">
                          <a:latin typeface="Cambria Math" panose="02040503050406030204" pitchFamily="18" charset="0"/>
                        </a:rPr>
                        <m:t> </m:t>
                      </m:r>
                      <m:r>
                        <a:rPr lang="fr-FR" sz="1600" b="0" i="1" smtClean="0">
                          <a:latin typeface="Cambria Math" panose="02040503050406030204" pitchFamily="18" charset="0"/>
                        </a:rPr>
                        <m:t>𝑚𝑎𝑡</m:t>
                      </m:r>
                      <m:r>
                        <a:rPr lang="fr-FR" sz="1600" b="0" i="1" smtClean="0">
                          <a:latin typeface="Cambria Math" panose="02040503050406030204" pitchFamily="18" charset="0"/>
                        </a:rPr>
                        <m:t>é</m:t>
                      </m:r>
                      <m:r>
                        <a:rPr lang="fr-FR" sz="1600" b="0" i="1" smtClean="0">
                          <a:latin typeface="Cambria Math" panose="02040503050406030204" pitchFamily="18" charset="0"/>
                        </a:rPr>
                        <m:t>𝑟𝑖𝑎𝑢</m:t>
                      </m:r>
                      <m:r>
                        <a:rPr lang="fr-FR" sz="1600" b="0" i="1" smtClean="0">
                          <a:latin typeface="Cambria Math" panose="02040503050406030204" pitchFamily="18" charset="0"/>
                        </a:rPr>
                        <m:t> </m:t>
                      </m:r>
                      <m:r>
                        <a:rPr lang="fr-FR" sz="1600" b="0" i="1" smtClean="0">
                          <a:latin typeface="Cambria Math" panose="02040503050406030204" pitchFamily="18" charset="0"/>
                        </a:rPr>
                        <m:t>𝑙𝑖𝑞𝑢𝑖𝑑𝑒</m:t>
                      </m:r>
                      <m:r>
                        <a:rPr lang="fr-FR" sz="1600" b="0" i="1" smtClean="0">
                          <a:latin typeface="Cambria Math" panose="02040503050406030204" pitchFamily="18" charset="0"/>
                        </a:rPr>
                        <m:t> </m:t>
                      </m:r>
                      <m:r>
                        <a:rPr lang="fr-FR" sz="1600" b="0" i="1" smtClean="0">
                          <a:latin typeface="Cambria Math" panose="02040503050406030204" pitchFamily="18" charset="0"/>
                        </a:rPr>
                        <m:t>𝑑𝑎𝑛𝑠</m:t>
                      </m:r>
                      <m:r>
                        <a:rPr lang="fr-FR" sz="1600" b="0" i="1" smtClean="0">
                          <a:latin typeface="Cambria Math" panose="02040503050406030204" pitchFamily="18" charset="0"/>
                        </a:rPr>
                        <m:t> </m:t>
                      </m:r>
                      <m:r>
                        <a:rPr lang="fr-FR" sz="1600" b="0" i="1" smtClean="0">
                          <a:latin typeface="Cambria Math" panose="02040503050406030204" pitchFamily="18" charset="0"/>
                        </a:rPr>
                        <m:t>𝑙𝑒</m:t>
                      </m:r>
                      <m:r>
                        <a:rPr lang="fr-FR" sz="1600" b="0" i="1" smtClean="0">
                          <a:latin typeface="Cambria Math" panose="02040503050406030204" pitchFamily="18" charset="0"/>
                        </a:rPr>
                        <m:t> </m:t>
                      </m:r>
                      <m:r>
                        <a:rPr lang="fr-FR" sz="1600" b="0" i="1" smtClean="0">
                          <a:latin typeface="Cambria Math" panose="02040503050406030204" pitchFamily="18" charset="0"/>
                        </a:rPr>
                        <m:t>𝑛𝑜𝑒𝑢𝑑</m:t>
                      </m:r>
                      <m:r>
                        <a:rPr lang="fr-FR" sz="1600" b="0" i="1" smtClean="0">
                          <a:latin typeface="Cambria Math" panose="02040503050406030204" pitchFamily="18" charset="0"/>
                        </a:rPr>
                        <m:t> </m:t>
                      </m:r>
                      <m:r>
                        <a:rPr lang="fr-FR" sz="1600" b="0" i="1" smtClean="0">
                          <a:latin typeface="Cambria Math" panose="02040503050406030204" pitchFamily="18" charset="0"/>
                        </a:rPr>
                        <m:t>𝑐𝑜𝑛𝑠𝑖𝑑</m:t>
                      </m:r>
                      <m:r>
                        <a:rPr lang="fr-FR" sz="1600" b="0" i="1" smtClean="0">
                          <a:latin typeface="Cambria Math" panose="02040503050406030204" pitchFamily="18" charset="0"/>
                        </a:rPr>
                        <m:t>é</m:t>
                      </m:r>
                      <m:r>
                        <a:rPr lang="fr-FR" sz="1600" b="0" i="1" smtClean="0">
                          <a:latin typeface="Cambria Math" panose="02040503050406030204" pitchFamily="18" charset="0"/>
                        </a:rPr>
                        <m:t>𝑟</m:t>
                      </m:r>
                      <m:r>
                        <a:rPr lang="fr-FR" sz="1600" b="0" i="1" smtClean="0">
                          <a:latin typeface="Cambria Math" panose="02040503050406030204" pitchFamily="18" charset="0"/>
                        </a:rPr>
                        <m:t>é</m:t>
                      </m:r>
                    </m:oMath>
                  </m:oMathPara>
                </a14:m>
                <a:endParaRPr lang="fr-FR" sz="1600" b="0" i="1" dirty="0">
                  <a:latin typeface="Cambria Math" panose="02040503050406030204" pitchFamily="18" charset="0"/>
                </a:endParaRPr>
              </a:p>
              <a:p>
                <a:pPr algn="ctr"/>
                <a:r>
                  <a:rPr lang="fr-FR" sz="1600" i="1" dirty="0">
                    <a:latin typeface="Cambria Math" panose="02040503050406030204" pitchFamily="18" charset="0"/>
                  </a:rPr>
                  <a:t>l </a:t>
                </a:r>
                <a:r>
                  <a:rPr lang="fr-FR" sz="1600" b="0" i="1" dirty="0">
                    <a:latin typeface="Cambria Math" panose="02040503050406030204" pitchFamily="18" charset="0"/>
                  </a:rPr>
                  <a:t>: enthalpie massique de fusion</a:t>
                </a:r>
              </a:p>
              <a:p>
                <a:pPr algn="ct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rPr>
                        <m:t> </m:t>
                      </m:r>
                    </m:oMath>
                  </m:oMathPara>
                </a14:m>
                <a:endParaRPr lang="fr-FR" sz="1600" dirty="0"/>
              </a:p>
            </p:txBody>
          </p:sp>
        </mc:Choice>
        <mc:Fallback xmlns="">
          <p:sp>
            <p:nvSpPr>
              <p:cNvPr id="4" name="ZoneTexte 3">
                <a:extLst>
                  <a:ext uri="{FF2B5EF4-FFF2-40B4-BE49-F238E27FC236}">
                    <a16:creationId xmlns:a16="http://schemas.microsoft.com/office/drawing/2014/main" id="{F9D462A1-B39A-B268-69DC-5F0DFBCCCFAD}"/>
                  </a:ext>
                </a:extLst>
              </p:cNvPr>
              <p:cNvSpPr txBox="1">
                <a:spLocks noRot="1" noChangeAspect="1" noMove="1" noResize="1" noEditPoints="1" noAdjustHandles="1" noChangeArrowheads="1" noChangeShapeType="1" noTextEdit="1"/>
              </p:cNvSpPr>
              <p:nvPr/>
            </p:nvSpPr>
            <p:spPr>
              <a:xfrm>
                <a:off x="1809578" y="5821127"/>
                <a:ext cx="5524842" cy="758413"/>
              </a:xfrm>
              <a:prstGeom prst="rect">
                <a:avLst/>
              </a:prstGeom>
              <a:blipFill>
                <a:blip r:embed="rId5"/>
                <a:stretch>
                  <a:fillRect/>
                </a:stretch>
              </a:blipFill>
            </p:spPr>
            <p:txBody>
              <a:bodyPr/>
              <a:lstStyle/>
              <a:p>
                <a:r>
                  <a:rPr lang="fr-FR">
                    <a:noFill/>
                  </a:rPr>
                  <a:t> </a:t>
                </a:r>
              </a:p>
            </p:txBody>
          </p:sp>
        </mc:Fallback>
      </mc:AlternateContent>
      <p:sp>
        <p:nvSpPr>
          <p:cNvPr id="6" name="Espace réservé du numéro de diapositive 5">
            <a:extLst>
              <a:ext uri="{FF2B5EF4-FFF2-40B4-BE49-F238E27FC236}">
                <a16:creationId xmlns:a16="http://schemas.microsoft.com/office/drawing/2014/main" id="{2F4AECE1-358A-888C-8021-E3E3737BE7ED}"/>
              </a:ext>
            </a:extLst>
          </p:cNvPr>
          <p:cNvSpPr>
            <a:spLocks noGrp="1"/>
          </p:cNvSpPr>
          <p:nvPr>
            <p:ph type="sldNum" sz="quarter" idx="12"/>
          </p:nvPr>
        </p:nvSpPr>
        <p:spPr/>
        <p:txBody>
          <a:bodyPr/>
          <a:lstStyle/>
          <a:p>
            <a:fld id="{DF28FB93-0A08-4E7D-8E63-9EFA29F1E093}" type="slidenum">
              <a:rPr lang="en-US" smtClean="0"/>
              <a:pPr/>
              <a:t>14</a:t>
            </a:fld>
            <a:endParaRPr lang="en-US" dirty="0"/>
          </a:p>
        </p:txBody>
      </p:sp>
    </p:spTree>
    <p:extLst>
      <p:ext uri="{BB962C8B-B14F-4D97-AF65-F5344CB8AC3E}">
        <p14:creationId xmlns:p14="http://schemas.microsoft.com/office/powerpoint/2010/main" val="363650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B607547-E1E9-1E8D-2091-D1CFE7E9C6E7}"/>
              </a:ext>
            </a:extLst>
          </p:cNvPr>
          <p:cNvSpPr>
            <a:spLocks noGrp="1"/>
          </p:cNvSpPr>
          <p:nvPr>
            <p:ph sz="half" idx="1"/>
          </p:nvPr>
        </p:nvSpPr>
        <p:spPr>
          <a:xfrm>
            <a:off x="677394" y="3402497"/>
            <a:ext cx="3795373" cy="2171641"/>
          </a:xfrm>
        </p:spPr>
        <p:txBody>
          <a:bodyPr>
            <a:normAutofit fontScale="92500" lnSpcReduction="10000"/>
          </a:bodyPr>
          <a:lstStyle/>
          <a:p>
            <a:r>
              <a:rPr lang="fr-FR" dirty="0"/>
              <a:t>Hypothèses</a:t>
            </a:r>
          </a:p>
          <a:p>
            <a:pPr lvl="1"/>
            <a:r>
              <a:rPr lang="fr-FR" dirty="0"/>
              <a:t>Propriété thermo-physique constantes</a:t>
            </a:r>
          </a:p>
          <a:p>
            <a:pPr lvl="1"/>
            <a:r>
              <a:rPr lang="fr-FR" dirty="0"/>
              <a:t>Transfert de chaleur unidimensionnel et réalisé par la conduction</a:t>
            </a:r>
          </a:p>
          <a:p>
            <a:pPr lvl="1"/>
            <a:r>
              <a:rPr lang="fr-FR" dirty="0"/>
              <a:t>Mur entièrement fait de MCP</a:t>
            </a:r>
          </a:p>
        </p:txBody>
      </p:sp>
      <p:sp>
        <p:nvSpPr>
          <p:cNvPr id="4" name="Titre 3">
            <a:extLst>
              <a:ext uri="{FF2B5EF4-FFF2-40B4-BE49-F238E27FC236}">
                <a16:creationId xmlns:a16="http://schemas.microsoft.com/office/drawing/2014/main" id="{4DD064E7-806F-F38F-C047-42ADD10856B2}"/>
              </a:ext>
            </a:extLst>
          </p:cNvPr>
          <p:cNvSpPr>
            <a:spLocks noGrp="1"/>
          </p:cNvSpPr>
          <p:nvPr>
            <p:ph type="title"/>
          </p:nvPr>
        </p:nvSpPr>
        <p:spPr>
          <a:xfrm>
            <a:off x="218286" y="1281092"/>
            <a:ext cx="4713589" cy="970450"/>
          </a:xfrm>
        </p:spPr>
        <p:txBody>
          <a:bodyPr>
            <a:normAutofit/>
          </a:bodyPr>
          <a:lstStyle/>
          <a:p>
            <a:r>
              <a:rPr lang="fr-FR" sz="3200" dirty="0"/>
              <a:t>Modèle numérique</a:t>
            </a:r>
          </a:p>
        </p:txBody>
      </p:sp>
      <p:sp>
        <p:nvSpPr>
          <p:cNvPr id="5" name="Espace réservé du texte 4">
            <a:extLst>
              <a:ext uri="{FF2B5EF4-FFF2-40B4-BE49-F238E27FC236}">
                <a16:creationId xmlns:a16="http://schemas.microsoft.com/office/drawing/2014/main" id="{B16D8B01-92CF-9CE4-5F34-847FA8F05F51}"/>
              </a:ext>
            </a:extLst>
          </p:cNvPr>
          <p:cNvSpPr>
            <a:spLocks noGrp="1"/>
          </p:cNvSpPr>
          <p:nvPr>
            <p:ph type="body" sz="quarter" idx="13"/>
          </p:nvPr>
        </p:nvSpPr>
        <p:spPr/>
        <p:txBody>
          <a:bodyPr/>
          <a:lstStyle/>
          <a:p>
            <a:r>
              <a:rPr lang="fr-FR" dirty="0"/>
              <a:t>Modèle numérique</a:t>
            </a:r>
          </a:p>
        </p:txBody>
      </p:sp>
      <p:cxnSp>
        <p:nvCxnSpPr>
          <p:cNvPr id="6" name="Connecteur droit 5">
            <a:extLst>
              <a:ext uri="{FF2B5EF4-FFF2-40B4-BE49-F238E27FC236}">
                <a16:creationId xmlns:a16="http://schemas.microsoft.com/office/drawing/2014/main" id="{F7EEEFAF-607F-6C44-7499-151E956103C2}"/>
              </a:ext>
            </a:extLst>
          </p:cNvPr>
          <p:cNvCxnSpPr>
            <a:cxnSpLocks/>
          </p:cNvCxnSpPr>
          <p:nvPr/>
        </p:nvCxnSpPr>
        <p:spPr>
          <a:xfrm>
            <a:off x="2168261" y="2637695"/>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descr="AIJS - Home">
            <a:extLst>
              <a:ext uri="{FF2B5EF4-FFF2-40B4-BE49-F238E27FC236}">
                <a16:creationId xmlns:a16="http://schemas.microsoft.com/office/drawing/2014/main" id="{DC88EEEA-2C24-C9C4-8545-BD292771A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234" y="1206610"/>
            <a:ext cx="4444779" cy="4444779"/>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318B3F89-08C4-7C7F-5EB0-201FAD97EF9A}"/>
              </a:ext>
            </a:extLst>
          </p:cNvPr>
          <p:cNvSpPr>
            <a:spLocks noGrp="1"/>
          </p:cNvSpPr>
          <p:nvPr>
            <p:ph type="sldNum" sz="quarter" idx="12"/>
          </p:nvPr>
        </p:nvSpPr>
        <p:spPr/>
        <p:txBody>
          <a:bodyPr/>
          <a:lstStyle/>
          <a:p>
            <a:fld id="{DF28FB93-0A08-4E7D-8E63-9EFA29F1E093}" type="slidenum">
              <a:rPr lang="en-US" smtClean="0"/>
              <a:pPr/>
              <a:t>15</a:t>
            </a:fld>
            <a:endParaRPr lang="en-US" dirty="0"/>
          </a:p>
        </p:txBody>
      </p:sp>
    </p:spTree>
    <p:extLst>
      <p:ext uri="{BB962C8B-B14F-4D97-AF65-F5344CB8AC3E}">
        <p14:creationId xmlns:p14="http://schemas.microsoft.com/office/powerpoint/2010/main" val="228172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92C6C6A-6B58-8C20-98A9-B0654B3FC228}"/>
              </a:ext>
            </a:extLst>
          </p:cNvPr>
          <p:cNvSpPr>
            <a:spLocks noGrp="1"/>
          </p:cNvSpPr>
          <p:nvPr>
            <p:ph type="title"/>
          </p:nvPr>
        </p:nvSpPr>
        <p:spPr>
          <a:xfrm>
            <a:off x="1795878" y="236992"/>
            <a:ext cx="7765322" cy="970450"/>
          </a:xfrm>
        </p:spPr>
        <p:txBody>
          <a:bodyPr>
            <a:normAutofit/>
          </a:bodyPr>
          <a:lstStyle/>
          <a:p>
            <a:pPr algn="l"/>
            <a:r>
              <a:rPr lang="fr-FR" sz="3200" dirty="0"/>
              <a:t>Discrétisation de l’expression</a:t>
            </a:r>
          </a:p>
        </p:txBody>
      </p:sp>
      <p:sp>
        <p:nvSpPr>
          <p:cNvPr id="5" name="Espace réservé du texte 4">
            <a:extLst>
              <a:ext uri="{FF2B5EF4-FFF2-40B4-BE49-F238E27FC236}">
                <a16:creationId xmlns:a16="http://schemas.microsoft.com/office/drawing/2014/main" id="{2CB97D14-1312-7966-0FF0-B84EBAB43884}"/>
              </a:ext>
            </a:extLst>
          </p:cNvPr>
          <p:cNvSpPr>
            <a:spLocks noGrp="1"/>
          </p:cNvSpPr>
          <p:nvPr>
            <p:ph type="body" sz="quarter" idx="13"/>
          </p:nvPr>
        </p:nvSpPr>
        <p:spPr/>
        <p:txBody>
          <a:bodyPr/>
          <a:lstStyle/>
          <a:p>
            <a:r>
              <a:rPr lang="fr-FR" dirty="0"/>
              <a:t>Modèle numérique </a:t>
            </a:r>
          </a:p>
        </p:txBody>
      </p:sp>
      <p:sp>
        <p:nvSpPr>
          <p:cNvPr id="10" name="Rectangle 9">
            <a:extLst>
              <a:ext uri="{FF2B5EF4-FFF2-40B4-BE49-F238E27FC236}">
                <a16:creationId xmlns:a16="http://schemas.microsoft.com/office/drawing/2014/main" id="{24CCBD76-5A60-42E2-58DE-1805A5756632}"/>
              </a:ext>
            </a:extLst>
          </p:cNvPr>
          <p:cNvSpPr/>
          <p:nvPr/>
        </p:nvSpPr>
        <p:spPr>
          <a:xfrm>
            <a:off x="1986484"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i-1</a:t>
            </a:r>
          </a:p>
        </p:txBody>
      </p:sp>
      <p:sp>
        <p:nvSpPr>
          <p:cNvPr id="11" name="Rectangle 10">
            <a:extLst>
              <a:ext uri="{FF2B5EF4-FFF2-40B4-BE49-F238E27FC236}">
                <a16:creationId xmlns:a16="http://schemas.microsoft.com/office/drawing/2014/main" id="{9A923EFA-7D49-CE07-FA02-5149E593F76E}"/>
              </a:ext>
            </a:extLst>
          </p:cNvPr>
          <p:cNvSpPr/>
          <p:nvPr/>
        </p:nvSpPr>
        <p:spPr>
          <a:xfrm>
            <a:off x="3832511"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a:t>
            </a:r>
          </a:p>
        </p:txBody>
      </p:sp>
      <p:sp>
        <p:nvSpPr>
          <p:cNvPr id="12" name="Rectangle 11">
            <a:extLst>
              <a:ext uri="{FF2B5EF4-FFF2-40B4-BE49-F238E27FC236}">
                <a16:creationId xmlns:a16="http://schemas.microsoft.com/office/drawing/2014/main" id="{E1EAB71F-5BF4-9F7F-847A-83ED348BAA26}"/>
              </a:ext>
            </a:extLst>
          </p:cNvPr>
          <p:cNvSpPr/>
          <p:nvPr/>
        </p:nvSpPr>
        <p:spPr>
          <a:xfrm>
            <a:off x="5678539"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i+1</a:t>
            </a:r>
          </a:p>
        </p:txBody>
      </p:sp>
      <p:sp>
        <p:nvSpPr>
          <p:cNvPr id="13" name="Rectangle 12">
            <a:extLst>
              <a:ext uri="{FF2B5EF4-FFF2-40B4-BE49-F238E27FC236}">
                <a16:creationId xmlns:a16="http://schemas.microsoft.com/office/drawing/2014/main" id="{CC5197CA-06F9-25CD-4FF9-BE82992B4C12}"/>
              </a:ext>
            </a:extLst>
          </p:cNvPr>
          <p:cNvSpPr/>
          <p:nvPr/>
        </p:nvSpPr>
        <p:spPr>
          <a:xfrm>
            <a:off x="4234052" y="1574628"/>
            <a:ext cx="333955" cy="1764919"/>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952BB23-C163-0685-B6AC-45C1E3DE695F}"/>
              </a:ext>
            </a:extLst>
          </p:cNvPr>
          <p:cNvSpPr/>
          <p:nvPr/>
        </p:nvSpPr>
        <p:spPr>
          <a:xfrm>
            <a:off x="3991555" y="1574629"/>
            <a:ext cx="242497" cy="176491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C92C4BA-2C56-1956-2E16-07A764C7294C}"/>
              </a:ext>
            </a:extLst>
          </p:cNvPr>
          <p:cNvSpPr/>
          <p:nvPr/>
        </p:nvSpPr>
        <p:spPr>
          <a:xfrm>
            <a:off x="4568007" y="1574629"/>
            <a:ext cx="250449" cy="176491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bas 16">
            <a:extLst>
              <a:ext uri="{FF2B5EF4-FFF2-40B4-BE49-F238E27FC236}">
                <a16:creationId xmlns:a16="http://schemas.microsoft.com/office/drawing/2014/main" id="{AA169B0F-F0D9-9024-B8DE-03B7F691AA01}"/>
              </a:ext>
            </a:extLst>
          </p:cNvPr>
          <p:cNvSpPr/>
          <p:nvPr/>
        </p:nvSpPr>
        <p:spPr>
          <a:xfrm rot="16200000">
            <a:off x="2767055" y="1929713"/>
            <a:ext cx="556591" cy="978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bas 17">
            <a:extLst>
              <a:ext uri="{FF2B5EF4-FFF2-40B4-BE49-F238E27FC236}">
                <a16:creationId xmlns:a16="http://schemas.microsoft.com/office/drawing/2014/main" id="{2894B3E6-A512-18CC-0439-F6DD90803766}"/>
              </a:ext>
            </a:extLst>
          </p:cNvPr>
          <p:cNvSpPr/>
          <p:nvPr/>
        </p:nvSpPr>
        <p:spPr>
          <a:xfrm rot="16200000">
            <a:off x="5407615" y="1929714"/>
            <a:ext cx="556591" cy="978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AA8BB5E3-0722-E69C-4C8E-FC2FE92E0A99}"/>
              </a:ext>
            </a:extLst>
          </p:cNvPr>
          <p:cNvSpPr txBox="1"/>
          <p:nvPr/>
        </p:nvSpPr>
        <p:spPr>
          <a:xfrm>
            <a:off x="1558456" y="1574628"/>
            <a:ext cx="1899020" cy="369332"/>
          </a:xfrm>
          <a:prstGeom prst="rect">
            <a:avLst/>
          </a:prstGeom>
          <a:noFill/>
        </p:spPr>
        <p:txBody>
          <a:bodyPr wrap="square" rtlCol="0">
            <a:spAutoFit/>
          </a:bodyPr>
          <a:lstStyle/>
          <a:p>
            <a:r>
              <a:rPr lang="fr-FR" dirty="0"/>
              <a:t>Milieu extérieur </a:t>
            </a:r>
          </a:p>
        </p:txBody>
      </p:sp>
      <p:sp>
        <p:nvSpPr>
          <p:cNvPr id="20" name="ZoneTexte 19">
            <a:extLst>
              <a:ext uri="{FF2B5EF4-FFF2-40B4-BE49-F238E27FC236}">
                <a16:creationId xmlns:a16="http://schemas.microsoft.com/office/drawing/2014/main" id="{ADA1B8C5-FDA2-21B4-A796-7E7691BB0E08}"/>
              </a:ext>
            </a:extLst>
          </p:cNvPr>
          <p:cNvSpPr txBox="1"/>
          <p:nvPr/>
        </p:nvSpPr>
        <p:spPr>
          <a:xfrm>
            <a:off x="5417359" y="1587477"/>
            <a:ext cx="1899020" cy="369332"/>
          </a:xfrm>
          <a:prstGeom prst="rect">
            <a:avLst/>
          </a:prstGeom>
          <a:noFill/>
        </p:spPr>
        <p:txBody>
          <a:bodyPr wrap="square" rtlCol="0">
            <a:spAutoFit/>
          </a:bodyPr>
          <a:lstStyle/>
          <a:p>
            <a:r>
              <a:rPr lang="fr-FR" dirty="0"/>
              <a:t>Milieu intérieur  </a:t>
            </a:r>
          </a:p>
        </p:txBody>
      </p:sp>
      <p:sp>
        <p:nvSpPr>
          <p:cNvPr id="21" name="Rectangle 20">
            <a:extLst>
              <a:ext uri="{FF2B5EF4-FFF2-40B4-BE49-F238E27FC236}">
                <a16:creationId xmlns:a16="http://schemas.microsoft.com/office/drawing/2014/main" id="{FDB84046-E5D7-A314-A9D8-5AC251EC9CCE}"/>
              </a:ext>
            </a:extLst>
          </p:cNvPr>
          <p:cNvSpPr/>
          <p:nvPr/>
        </p:nvSpPr>
        <p:spPr>
          <a:xfrm>
            <a:off x="7524567" y="4160519"/>
            <a:ext cx="1470992" cy="1192696"/>
          </a:xfrm>
          <a:prstGeom prst="rect">
            <a:avLst/>
          </a:prstGeom>
          <a:gradFill flip="none" rotWithShape="1">
            <a:gsLst>
              <a:gs pos="12000">
                <a:schemeClr val="accent3">
                  <a:lumMod val="60000"/>
                  <a:lumOff val="40000"/>
                  <a:alpha val="2000"/>
                </a:schemeClr>
              </a:gs>
              <a:gs pos="96000">
                <a:schemeClr val="accent3">
                  <a:lumMod val="60000"/>
                  <a:lumOff val="4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i+2</a:t>
            </a:r>
          </a:p>
        </p:txBody>
      </p:sp>
      <p:sp>
        <p:nvSpPr>
          <p:cNvPr id="23" name="Rectangle 22">
            <a:extLst>
              <a:ext uri="{FF2B5EF4-FFF2-40B4-BE49-F238E27FC236}">
                <a16:creationId xmlns:a16="http://schemas.microsoft.com/office/drawing/2014/main" id="{AE910341-295E-6671-C765-4A22BBC2A812}"/>
              </a:ext>
            </a:extLst>
          </p:cNvPr>
          <p:cNvSpPr/>
          <p:nvPr/>
        </p:nvSpPr>
        <p:spPr>
          <a:xfrm>
            <a:off x="140456" y="4160519"/>
            <a:ext cx="1470992" cy="1192696"/>
          </a:xfrm>
          <a:prstGeom prst="rect">
            <a:avLst/>
          </a:prstGeom>
          <a:gradFill flip="none" rotWithShape="1">
            <a:gsLst>
              <a:gs pos="12000">
                <a:schemeClr val="accent3">
                  <a:lumMod val="60000"/>
                  <a:lumOff val="40000"/>
                  <a:alpha val="2000"/>
                </a:schemeClr>
              </a:gs>
              <a:gs pos="96000">
                <a:schemeClr val="accent3">
                  <a:lumMod val="60000"/>
                  <a:lumOff val="4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i-2</a:t>
            </a:r>
          </a:p>
        </p:txBody>
      </p:sp>
      <p:sp>
        <p:nvSpPr>
          <p:cNvPr id="3" name="Rectangle 2">
            <a:extLst>
              <a:ext uri="{FF2B5EF4-FFF2-40B4-BE49-F238E27FC236}">
                <a16:creationId xmlns:a16="http://schemas.microsoft.com/office/drawing/2014/main" id="{8876515B-0128-23C4-7329-25A6F59EAF31}"/>
              </a:ext>
            </a:extLst>
          </p:cNvPr>
          <p:cNvSpPr/>
          <p:nvPr/>
        </p:nvSpPr>
        <p:spPr>
          <a:xfrm>
            <a:off x="4340324" y="2180645"/>
            <a:ext cx="103367" cy="854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6">
            <a:extLst>
              <a:ext uri="{FF2B5EF4-FFF2-40B4-BE49-F238E27FC236}">
                <a16:creationId xmlns:a16="http://schemas.microsoft.com/office/drawing/2014/main" id="{B13ED3BC-F0AA-4220-A0C8-C86B2BA35179}"/>
              </a:ext>
            </a:extLst>
          </p:cNvPr>
          <p:cNvCxnSpPr>
            <a:cxnSpLocks/>
          </p:cNvCxnSpPr>
          <p:nvPr/>
        </p:nvCxnSpPr>
        <p:spPr>
          <a:xfrm flipH="1">
            <a:off x="1942086" y="2265626"/>
            <a:ext cx="2398238" cy="1838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A75F8CE9-CDFD-874B-A258-AA3D8E9FB7D1}"/>
              </a:ext>
            </a:extLst>
          </p:cNvPr>
          <p:cNvCxnSpPr>
            <a:cxnSpLocks/>
          </p:cNvCxnSpPr>
          <p:nvPr/>
        </p:nvCxnSpPr>
        <p:spPr>
          <a:xfrm>
            <a:off x="4443691" y="2266121"/>
            <a:ext cx="2788958" cy="183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F25971F-9C36-173D-EC3E-5CF7E4E98CEF}"/>
              </a:ext>
            </a:extLst>
          </p:cNvPr>
          <p:cNvSpPr/>
          <p:nvPr/>
        </p:nvSpPr>
        <p:spPr>
          <a:xfrm>
            <a:off x="1942086" y="4104531"/>
            <a:ext cx="5290563" cy="13247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orme libre : forme 39">
            <a:extLst>
              <a:ext uri="{FF2B5EF4-FFF2-40B4-BE49-F238E27FC236}">
                <a16:creationId xmlns:a16="http://schemas.microsoft.com/office/drawing/2014/main" id="{F21C6D8E-39A4-FB5E-0902-080C0D41E03C}"/>
              </a:ext>
            </a:extLst>
          </p:cNvPr>
          <p:cNvSpPr/>
          <p:nvPr/>
        </p:nvSpPr>
        <p:spPr>
          <a:xfrm>
            <a:off x="3126357" y="4284594"/>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0E935FC7-3790-C6EB-4217-302E015039BE}"/>
              </a:ext>
            </a:extLst>
          </p:cNvPr>
          <p:cNvSpPr/>
          <p:nvPr/>
        </p:nvSpPr>
        <p:spPr>
          <a:xfrm>
            <a:off x="3157305" y="4567799"/>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Forme libre : forme 41">
            <a:extLst>
              <a:ext uri="{FF2B5EF4-FFF2-40B4-BE49-F238E27FC236}">
                <a16:creationId xmlns:a16="http://schemas.microsoft.com/office/drawing/2014/main" id="{874A9C6D-EA2B-DCFB-65CB-6BA8816FA800}"/>
              </a:ext>
            </a:extLst>
          </p:cNvPr>
          <p:cNvSpPr/>
          <p:nvPr/>
        </p:nvSpPr>
        <p:spPr>
          <a:xfrm>
            <a:off x="3126357" y="4818904"/>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Forme libre : forme 42">
            <a:extLst>
              <a:ext uri="{FF2B5EF4-FFF2-40B4-BE49-F238E27FC236}">
                <a16:creationId xmlns:a16="http://schemas.microsoft.com/office/drawing/2014/main" id="{E3496597-23F2-7F28-7CC6-AE9DFADEDBC2}"/>
              </a:ext>
            </a:extLst>
          </p:cNvPr>
          <p:cNvSpPr/>
          <p:nvPr/>
        </p:nvSpPr>
        <p:spPr>
          <a:xfrm>
            <a:off x="4988715" y="4278873"/>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4" name="Forme libre : forme 43">
            <a:extLst>
              <a:ext uri="{FF2B5EF4-FFF2-40B4-BE49-F238E27FC236}">
                <a16:creationId xmlns:a16="http://schemas.microsoft.com/office/drawing/2014/main" id="{507FFBC8-78FE-D0ED-B5CC-10588C666CEE}"/>
              </a:ext>
            </a:extLst>
          </p:cNvPr>
          <p:cNvSpPr/>
          <p:nvPr/>
        </p:nvSpPr>
        <p:spPr>
          <a:xfrm>
            <a:off x="5019663" y="4562078"/>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4722B0B4-1CCE-3D97-A489-0B9D706A276B}"/>
              </a:ext>
            </a:extLst>
          </p:cNvPr>
          <p:cNvSpPr/>
          <p:nvPr/>
        </p:nvSpPr>
        <p:spPr>
          <a:xfrm>
            <a:off x="4988715" y="4813183"/>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6" name="ZoneTexte 45">
                <a:extLst>
                  <a:ext uri="{FF2B5EF4-FFF2-40B4-BE49-F238E27FC236}">
                    <a16:creationId xmlns:a16="http://schemas.microsoft.com/office/drawing/2014/main" id="{CC7FF161-0732-312F-BF47-783DD0979C91}"/>
                  </a:ext>
                </a:extLst>
              </p:cNvPr>
              <p:cNvSpPr txBox="1"/>
              <p:nvPr/>
            </p:nvSpPr>
            <p:spPr>
              <a:xfrm>
                <a:off x="1642508" y="5705576"/>
                <a:ext cx="5498998" cy="701410"/>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smtClean="0">
                              <a:solidFill>
                                <a:srgbClr val="836967"/>
                              </a:solidFill>
                              <a:latin typeface="Cambria Math" panose="02040503050406030204" pitchFamily="18" charset="0"/>
                            </a:rPr>
                          </m:ctrlPr>
                        </m:sSubSupPr>
                        <m:e>
                          <m:r>
                            <a:rPr lang="fr-FR" sz="2400" i="1">
                              <a:latin typeface="Cambria Math" panose="02040503050406030204" pitchFamily="18" charset="0"/>
                            </a:rPr>
                            <m:t>𝐻</m:t>
                          </m:r>
                        </m:e>
                        <m:sub>
                          <m:r>
                            <a:rPr lang="fr-FR" sz="2400" i="1">
                              <a:latin typeface="Cambria Math" panose="02040503050406030204" pitchFamily="18" charset="0"/>
                            </a:rPr>
                            <m:t>𝑖</m:t>
                          </m:r>
                        </m:sub>
                        <m:sup>
                          <m:r>
                            <a:rPr lang="fr-FR" sz="2400" i="1">
                              <a:latin typeface="Cambria Math" panose="02040503050406030204" pitchFamily="18" charset="0"/>
                            </a:rPr>
                            <m:t>𝑛</m:t>
                          </m:r>
                          <m:r>
                            <a:rPr lang="fr-FR" sz="2400" i="0">
                              <a:latin typeface="Cambria Math" panose="02040503050406030204" pitchFamily="18" charset="0"/>
                            </a:rPr>
                            <m:t>+1</m:t>
                          </m:r>
                        </m:sup>
                      </m:sSubSup>
                      <m:r>
                        <a:rPr lang="fr-FR" sz="2400" i="0">
                          <a:latin typeface="Cambria Math" panose="02040503050406030204" pitchFamily="18" charset="0"/>
                        </a:rPr>
                        <m:t>=</m:t>
                      </m:r>
                      <m:sSubSup>
                        <m:sSubSupPr>
                          <m:ctrlPr>
                            <a:rPr lang="fr-FR" sz="2400" i="1">
                              <a:solidFill>
                                <a:srgbClr val="836967"/>
                              </a:solidFill>
                              <a:latin typeface="Cambria Math" panose="02040503050406030204" pitchFamily="18" charset="0"/>
                            </a:rPr>
                          </m:ctrlPr>
                        </m:sSubSupPr>
                        <m:e>
                          <m:r>
                            <a:rPr lang="fr-FR" sz="2400" i="1">
                              <a:latin typeface="Cambria Math" panose="02040503050406030204" pitchFamily="18" charset="0"/>
                            </a:rPr>
                            <m:t>𝐻</m:t>
                          </m:r>
                        </m:e>
                        <m:sub>
                          <m:r>
                            <a:rPr lang="fr-FR" sz="2400" i="1">
                              <a:latin typeface="Cambria Math" panose="02040503050406030204" pitchFamily="18" charset="0"/>
                            </a:rPr>
                            <m:t>𝑖</m:t>
                          </m:r>
                        </m:sub>
                        <m:sup>
                          <m:r>
                            <a:rPr lang="fr-FR" sz="2400" i="1">
                              <a:latin typeface="Cambria Math" panose="02040503050406030204" pitchFamily="18" charset="0"/>
                            </a:rPr>
                            <m:t>𝑛</m:t>
                          </m:r>
                        </m:sup>
                      </m:sSubSup>
                      <m:r>
                        <a:rPr lang="fr-FR" sz="2400" i="0">
                          <a:latin typeface="Cambria Math" panose="02040503050406030204" pitchFamily="18" charset="0"/>
                        </a:rPr>
                        <m:t>+</m:t>
                      </m:r>
                      <m:f>
                        <m:fPr>
                          <m:ctrlPr>
                            <a:rPr lang="fr-FR" sz="2400" i="1">
                              <a:solidFill>
                                <a:srgbClr val="836967"/>
                              </a:solidFill>
                              <a:latin typeface="Cambria Math" panose="02040503050406030204" pitchFamily="18" charset="0"/>
                            </a:rPr>
                          </m:ctrlPr>
                        </m:fPr>
                        <m:num>
                          <m:r>
                            <a:rPr lang="fr-FR" sz="2400" i="1">
                              <a:latin typeface="Cambria Math" panose="02040503050406030204" pitchFamily="18" charset="0"/>
                            </a:rPr>
                            <m:t>𝜆</m:t>
                          </m:r>
                          <m:r>
                            <m:rPr>
                              <m:sty m:val="p"/>
                            </m:rPr>
                            <a:rPr lang="fr-FR" sz="2400" i="0">
                              <a:latin typeface="Cambria Math" panose="02040503050406030204" pitchFamily="18" charset="0"/>
                            </a:rPr>
                            <m:t>Δ</m:t>
                          </m:r>
                          <m:r>
                            <a:rPr lang="fr-FR" sz="2400" i="1">
                              <a:latin typeface="Cambria Math" panose="02040503050406030204" pitchFamily="18" charset="0"/>
                            </a:rPr>
                            <m:t>𝑡</m:t>
                          </m:r>
                        </m:num>
                        <m:den>
                          <m:r>
                            <m:rPr>
                              <m:sty m:val="p"/>
                            </m:rPr>
                            <a:rPr lang="fr-FR" sz="2400" i="0">
                              <a:latin typeface="Cambria Math" panose="02040503050406030204" pitchFamily="18" charset="0"/>
                            </a:rPr>
                            <m:t>Δ</m:t>
                          </m:r>
                          <m:sSup>
                            <m:sSupPr>
                              <m:ctrlPr>
                                <a:rPr lang="fr-FR" sz="2400" i="1">
                                  <a:solidFill>
                                    <a:srgbClr val="836967"/>
                                  </a:solidFill>
                                  <a:latin typeface="Cambria Math" panose="02040503050406030204" pitchFamily="18" charset="0"/>
                                </a:rPr>
                              </m:ctrlPr>
                            </m:sSupPr>
                            <m:e>
                              <m:r>
                                <a:rPr lang="fr-FR" sz="2400" i="1">
                                  <a:latin typeface="Cambria Math" panose="02040503050406030204" pitchFamily="18" charset="0"/>
                                </a:rPr>
                                <m:t>𝑥</m:t>
                              </m:r>
                            </m:e>
                            <m:sup>
                              <m:r>
                                <a:rPr lang="fr-FR" sz="2400" i="0">
                                  <a:latin typeface="Cambria Math" panose="02040503050406030204" pitchFamily="18" charset="0"/>
                                </a:rPr>
                                <m:t>2</m:t>
                              </m:r>
                            </m:sup>
                          </m:sSup>
                        </m:den>
                      </m:f>
                      <m:d>
                        <m:dPr>
                          <m:ctrlPr>
                            <a:rPr lang="fr-FR" sz="2400" i="1">
                              <a:solidFill>
                                <a:srgbClr val="836967"/>
                              </a:solidFill>
                              <a:latin typeface="Cambria Math" panose="02040503050406030204" pitchFamily="18" charset="0"/>
                            </a:rPr>
                          </m:ctrlPr>
                        </m:dPr>
                        <m:e>
                          <m:sSubSup>
                            <m:sSubSupPr>
                              <m:ctrlPr>
                                <a:rPr lang="fr-FR" sz="2400" i="1">
                                  <a:solidFill>
                                    <a:srgbClr val="836967"/>
                                  </a:solidFill>
                                  <a:latin typeface="Cambria Math" panose="02040503050406030204" pitchFamily="18" charset="0"/>
                                </a:rPr>
                              </m:ctrlPr>
                            </m:sSubSupPr>
                            <m:e>
                              <m:r>
                                <a:rPr lang="fr-FR" sz="2400" i="1">
                                  <a:latin typeface="Cambria Math" panose="02040503050406030204" pitchFamily="18" charset="0"/>
                                </a:rPr>
                                <m:t>𝑇</m:t>
                              </m:r>
                            </m:e>
                            <m:sub>
                              <m:r>
                                <a:rPr lang="fr-FR" sz="2400" i="0">
                                  <a:latin typeface="Cambria Math" panose="02040503050406030204" pitchFamily="18" charset="0"/>
                                </a:rPr>
                                <m:t>ⅈ−1</m:t>
                              </m:r>
                            </m:sub>
                            <m:sup>
                              <m:r>
                                <a:rPr lang="fr-FR" sz="2400" i="1">
                                  <a:latin typeface="Cambria Math" panose="02040503050406030204" pitchFamily="18" charset="0"/>
                                </a:rPr>
                                <m:t>𝑛</m:t>
                              </m:r>
                            </m:sup>
                          </m:sSubSup>
                          <m:r>
                            <a:rPr lang="fr-FR" sz="2400" i="0">
                              <a:latin typeface="Cambria Math" panose="02040503050406030204" pitchFamily="18" charset="0"/>
                            </a:rPr>
                            <m:t>−2</m:t>
                          </m:r>
                          <m:sSubSup>
                            <m:sSubSupPr>
                              <m:ctrlPr>
                                <a:rPr lang="fr-FR" sz="2400" i="1">
                                  <a:solidFill>
                                    <a:srgbClr val="836967"/>
                                  </a:solidFill>
                                  <a:latin typeface="Cambria Math" panose="02040503050406030204" pitchFamily="18" charset="0"/>
                                </a:rPr>
                              </m:ctrlPr>
                            </m:sSubSupPr>
                            <m:e>
                              <m:r>
                                <a:rPr lang="fr-FR" sz="2400" i="1">
                                  <a:latin typeface="Cambria Math" panose="02040503050406030204" pitchFamily="18" charset="0"/>
                                </a:rPr>
                                <m:t>𝑇</m:t>
                              </m:r>
                            </m:e>
                            <m:sub>
                              <m:r>
                                <a:rPr lang="fr-FR" sz="2400" i="1">
                                  <a:latin typeface="Cambria Math" panose="02040503050406030204" pitchFamily="18" charset="0"/>
                                </a:rPr>
                                <m:t>𝑖</m:t>
                              </m:r>
                            </m:sub>
                            <m:sup>
                              <m:r>
                                <a:rPr lang="fr-FR" sz="2400" i="1">
                                  <a:latin typeface="Cambria Math" panose="02040503050406030204" pitchFamily="18" charset="0"/>
                                </a:rPr>
                                <m:t>𝑛</m:t>
                              </m:r>
                            </m:sup>
                          </m:sSubSup>
                          <m:r>
                            <a:rPr lang="fr-FR" sz="2400" i="0">
                              <a:latin typeface="Cambria Math" panose="02040503050406030204" pitchFamily="18" charset="0"/>
                            </a:rPr>
                            <m:t>+</m:t>
                          </m:r>
                          <m:sSubSup>
                            <m:sSubSupPr>
                              <m:ctrlPr>
                                <a:rPr lang="fr-FR" sz="2400" i="1">
                                  <a:solidFill>
                                    <a:srgbClr val="836967"/>
                                  </a:solidFill>
                                  <a:latin typeface="Cambria Math" panose="02040503050406030204" pitchFamily="18" charset="0"/>
                                </a:rPr>
                              </m:ctrlPr>
                            </m:sSubSupPr>
                            <m:e>
                              <m:r>
                                <a:rPr lang="fr-FR" sz="2400" i="0">
                                  <a:latin typeface="Cambria Math" panose="02040503050406030204" pitchFamily="18" charset="0"/>
                                </a:rPr>
                                <m:t>⊤</m:t>
                              </m:r>
                            </m:e>
                            <m:sub>
                              <m:r>
                                <a:rPr lang="fr-FR" sz="2400" i="0">
                                  <a:latin typeface="Cambria Math" panose="02040503050406030204" pitchFamily="18" charset="0"/>
                                </a:rPr>
                                <m:t>ⅈ+1</m:t>
                              </m:r>
                            </m:sub>
                            <m:sup>
                              <m:r>
                                <a:rPr lang="fr-FR" sz="2400" i="1">
                                  <a:latin typeface="Cambria Math" panose="02040503050406030204" pitchFamily="18" charset="0"/>
                                </a:rPr>
                                <m:t>𝑛</m:t>
                              </m:r>
                            </m:sup>
                          </m:sSubSup>
                        </m:e>
                      </m:d>
                    </m:oMath>
                  </m:oMathPara>
                </a14:m>
                <a:endParaRPr lang="fr-FR" sz="2400" dirty="0"/>
              </a:p>
            </p:txBody>
          </p:sp>
        </mc:Choice>
        <mc:Fallback xmlns="">
          <p:sp>
            <p:nvSpPr>
              <p:cNvPr id="46" name="ZoneTexte 45">
                <a:extLst>
                  <a:ext uri="{FF2B5EF4-FFF2-40B4-BE49-F238E27FC236}">
                    <a16:creationId xmlns:a16="http://schemas.microsoft.com/office/drawing/2014/main" id="{CC7FF161-0732-312F-BF47-783DD0979C91}"/>
                  </a:ext>
                </a:extLst>
              </p:cNvPr>
              <p:cNvSpPr txBox="1">
                <a:spLocks noRot="1" noChangeAspect="1" noMove="1" noResize="1" noEditPoints="1" noAdjustHandles="1" noChangeArrowheads="1" noChangeShapeType="1" noTextEdit="1"/>
              </p:cNvSpPr>
              <p:nvPr/>
            </p:nvSpPr>
            <p:spPr>
              <a:xfrm>
                <a:off x="1642508" y="5705576"/>
                <a:ext cx="5498998" cy="701410"/>
              </a:xfrm>
              <a:prstGeom prst="rect">
                <a:avLst/>
              </a:prstGeom>
              <a:blipFill>
                <a:blip r:embed="rId3"/>
                <a:stretch>
                  <a:fillRect/>
                </a:stretch>
              </a:blipFill>
              <a:ln>
                <a:solidFill>
                  <a:schemeClr val="tx1"/>
                </a:solidFill>
              </a:ln>
            </p:spPr>
            <p:txBody>
              <a:bodyPr/>
              <a:lstStyle/>
              <a:p>
                <a:r>
                  <a:rPr lang="fr-FR">
                    <a:noFill/>
                  </a:rPr>
                  <a:t> </a:t>
                </a:r>
              </a:p>
            </p:txBody>
          </p:sp>
        </mc:Fallback>
      </mc:AlternateContent>
      <p:cxnSp>
        <p:nvCxnSpPr>
          <p:cNvPr id="47" name="Connecteur droit 46">
            <a:extLst>
              <a:ext uri="{FF2B5EF4-FFF2-40B4-BE49-F238E27FC236}">
                <a16:creationId xmlns:a16="http://schemas.microsoft.com/office/drawing/2014/main" id="{0A3E3674-1A9B-6F69-EF22-DB64246A44AD}"/>
              </a:ext>
            </a:extLst>
          </p:cNvPr>
          <p:cNvCxnSpPr>
            <a:cxnSpLocks/>
          </p:cNvCxnSpPr>
          <p:nvPr/>
        </p:nvCxnSpPr>
        <p:spPr>
          <a:xfrm>
            <a:off x="4073029" y="1137229"/>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80677FF5-3E00-74CF-9A5C-967C0870B435}"/>
              </a:ext>
            </a:extLst>
          </p:cNvPr>
          <p:cNvSpPr txBox="1"/>
          <p:nvPr/>
        </p:nvSpPr>
        <p:spPr>
          <a:xfrm>
            <a:off x="4080513" y="3321280"/>
            <a:ext cx="1899020" cy="369332"/>
          </a:xfrm>
          <a:prstGeom prst="rect">
            <a:avLst/>
          </a:prstGeom>
          <a:noFill/>
        </p:spPr>
        <p:txBody>
          <a:bodyPr wrap="square" rtlCol="0">
            <a:spAutoFit/>
          </a:bodyPr>
          <a:lstStyle/>
          <a:p>
            <a:r>
              <a:rPr lang="fr-FR" dirty="0"/>
              <a:t>Mur</a:t>
            </a:r>
          </a:p>
        </p:txBody>
      </p:sp>
      <p:sp>
        <p:nvSpPr>
          <p:cNvPr id="2" name="Espace réservé du numéro de diapositive 1">
            <a:extLst>
              <a:ext uri="{FF2B5EF4-FFF2-40B4-BE49-F238E27FC236}">
                <a16:creationId xmlns:a16="http://schemas.microsoft.com/office/drawing/2014/main" id="{190A0F6F-3788-C382-09A5-1D4CE83822E4}"/>
              </a:ext>
            </a:extLst>
          </p:cNvPr>
          <p:cNvSpPr>
            <a:spLocks noGrp="1"/>
          </p:cNvSpPr>
          <p:nvPr>
            <p:ph type="sldNum" sz="quarter" idx="12"/>
          </p:nvPr>
        </p:nvSpPr>
        <p:spPr/>
        <p:txBody>
          <a:bodyPr/>
          <a:lstStyle/>
          <a:p>
            <a:fld id="{DF28FB93-0A08-4E7D-8E63-9EFA29F1E093}" type="slidenum">
              <a:rPr lang="en-US" smtClean="0"/>
              <a:pPr/>
              <a:t>16</a:t>
            </a:fld>
            <a:endParaRPr lang="en-US" dirty="0"/>
          </a:p>
        </p:txBody>
      </p:sp>
    </p:spTree>
    <p:extLst>
      <p:ext uri="{BB962C8B-B14F-4D97-AF65-F5344CB8AC3E}">
        <p14:creationId xmlns:p14="http://schemas.microsoft.com/office/powerpoint/2010/main" val="3485527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F6696-6A6B-7D69-22A1-3CB9E641D414}"/>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C92F8B37-877F-A01C-E7E2-E9CE85E5F953}"/>
              </a:ext>
            </a:extLst>
          </p:cNvPr>
          <p:cNvSpPr>
            <a:spLocks noGrp="1"/>
          </p:cNvSpPr>
          <p:nvPr>
            <p:ph type="title"/>
          </p:nvPr>
        </p:nvSpPr>
        <p:spPr>
          <a:xfrm>
            <a:off x="3073502" y="504531"/>
            <a:ext cx="3532524" cy="970450"/>
          </a:xfrm>
        </p:spPr>
        <p:txBody>
          <a:bodyPr>
            <a:noAutofit/>
          </a:bodyPr>
          <a:lstStyle/>
          <a:p>
            <a:pPr algn="l"/>
            <a:r>
              <a:rPr lang="fr-FR" sz="3200" dirty="0"/>
              <a:t>Déroulé du code </a:t>
            </a:r>
          </a:p>
        </p:txBody>
      </p:sp>
      <p:sp>
        <p:nvSpPr>
          <p:cNvPr id="5" name="Espace réservé du texte 4">
            <a:extLst>
              <a:ext uri="{FF2B5EF4-FFF2-40B4-BE49-F238E27FC236}">
                <a16:creationId xmlns:a16="http://schemas.microsoft.com/office/drawing/2014/main" id="{BBCC2A4C-188E-A794-98E8-FA71ECC7BB19}"/>
              </a:ext>
            </a:extLst>
          </p:cNvPr>
          <p:cNvSpPr>
            <a:spLocks noGrp="1"/>
          </p:cNvSpPr>
          <p:nvPr>
            <p:ph type="body" sz="quarter" idx="13"/>
          </p:nvPr>
        </p:nvSpPr>
        <p:spPr/>
        <p:txBody>
          <a:bodyPr/>
          <a:lstStyle/>
          <a:p>
            <a:r>
              <a:rPr lang="fr-FR" dirty="0"/>
              <a:t>Modèle numérique</a:t>
            </a:r>
          </a:p>
        </p:txBody>
      </p:sp>
      <p:sp>
        <p:nvSpPr>
          <p:cNvPr id="8" name="Flèche : chevron 7">
            <a:extLst>
              <a:ext uri="{FF2B5EF4-FFF2-40B4-BE49-F238E27FC236}">
                <a16:creationId xmlns:a16="http://schemas.microsoft.com/office/drawing/2014/main" id="{EDFB55C8-B461-F34F-84A7-C67EAD528118}"/>
              </a:ext>
            </a:extLst>
          </p:cNvPr>
          <p:cNvSpPr/>
          <p:nvPr/>
        </p:nvSpPr>
        <p:spPr>
          <a:xfrm>
            <a:off x="881752" y="2029215"/>
            <a:ext cx="3101852" cy="14569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200" dirty="0">
              <a:solidFill>
                <a:schemeClr val="tx1"/>
              </a:solidFill>
            </a:endParaRPr>
          </a:p>
        </p:txBody>
      </p:sp>
      <mc:AlternateContent xmlns:mc="http://schemas.openxmlformats.org/markup-compatibility/2006" xmlns:a14="http://schemas.microsoft.com/office/drawing/2010/main">
        <mc:Choice Requires="a14">
          <p:sp>
            <p:nvSpPr>
              <p:cNvPr id="9" name="Flèche : chevron 8">
                <a:extLst>
                  <a:ext uri="{FF2B5EF4-FFF2-40B4-BE49-F238E27FC236}">
                    <a16:creationId xmlns:a16="http://schemas.microsoft.com/office/drawing/2014/main" id="{18BA937A-9AB2-5B7C-133F-B0DC09CD8B2D}"/>
                  </a:ext>
                </a:extLst>
              </p:cNvPr>
              <p:cNvSpPr/>
              <p:nvPr/>
            </p:nvSpPr>
            <p:spPr>
              <a:xfrm>
                <a:off x="3402315" y="2029215"/>
                <a:ext cx="3101852" cy="1456935"/>
              </a:xfrm>
              <a:prstGeom prst="chevron">
                <a:avLst/>
              </a:prstGeom>
              <a:solidFill>
                <a:schemeClr val="bg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Mise à jour de </a:t>
                </a:r>
                <a14:m>
                  <m:oMath xmlns:m="http://schemas.openxmlformats.org/officeDocument/2006/math">
                    <m:sSubSup>
                      <m:sSubSupPr>
                        <m:ctrlPr>
                          <a:rPr lang="fr-FR" sz="2400" i="1" dirty="0" smtClean="0">
                            <a:solidFill>
                              <a:schemeClr val="tx1"/>
                            </a:solidFill>
                            <a:latin typeface="Cambria Math" panose="02040503050406030204" pitchFamily="18" charset="0"/>
                          </a:rPr>
                        </m:ctrlPr>
                      </m:sSubSupPr>
                      <m:e>
                        <m:r>
                          <a:rPr lang="fr-FR" sz="2400" i="1" dirty="0">
                            <a:solidFill>
                              <a:schemeClr val="tx1"/>
                            </a:solidFill>
                            <a:latin typeface="Cambria Math" panose="02040503050406030204" pitchFamily="18" charset="0"/>
                          </a:rPr>
                          <m:t>𝑇</m:t>
                        </m:r>
                      </m:e>
                      <m:sub>
                        <m:r>
                          <a:rPr lang="fr-FR" sz="2400" i="1" dirty="0">
                            <a:solidFill>
                              <a:schemeClr val="tx1"/>
                            </a:solidFill>
                            <a:latin typeface="Cambria Math" panose="02040503050406030204" pitchFamily="18" charset="0"/>
                          </a:rPr>
                          <m:t>𝑖</m:t>
                        </m:r>
                      </m:sub>
                      <m:sup>
                        <m:r>
                          <a:rPr lang="fr-FR" sz="2400" i="1" dirty="0">
                            <a:solidFill>
                              <a:schemeClr val="tx1"/>
                            </a:solidFill>
                            <a:latin typeface="Cambria Math" panose="02040503050406030204" pitchFamily="18" charset="0"/>
                          </a:rPr>
                          <m:t>𝑛</m:t>
                        </m:r>
                      </m:sup>
                    </m:sSubSup>
                  </m:oMath>
                </a14:m>
                <a:endParaRPr lang="fr-FR" sz="2400" dirty="0">
                  <a:solidFill>
                    <a:schemeClr val="tx1"/>
                  </a:solidFill>
                </a:endParaRPr>
              </a:p>
            </p:txBody>
          </p:sp>
        </mc:Choice>
        <mc:Fallback xmlns="">
          <p:sp>
            <p:nvSpPr>
              <p:cNvPr id="9" name="Flèche : chevron 8">
                <a:extLst>
                  <a:ext uri="{FF2B5EF4-FFF2-40B4-BE49-F238E27FC236}">
                    <a16:creationId xmlns:a16="http://schemas.microsoft.com/office/drawing/2014/main" id="{18BA937A-9AB2-5B7C-133F-B0DC09CD8B2D}"/>
                  </a:ext>
                </a:extLst>
              </p:cNvPr>
              <p:cNvSpPr>
                <a:spLocks noRot="1" noChangeAspect="1" noMove="1" noResize="1" noEditPoints="1" noAdjustHandles="1" noChangeArrowheads="1" noChangeShapeType="1" noTextEdit="1"/>
              </p:cNvSpPr>
              <p:nvPr/>
            </p:nvSpPr>
            <p:spPr>
              <a:xfrm>
                <a:off x="3402315" y="2029215"/>
                <a:ext cx="3101852" cy="1456935"/>
              </a:xfrm>
              <a:prstGeom prst="chevron">
                <a:avLst/>
              </a:prstGeom>
              <a:blipFill>
                <a:blip r:embed="rId3"/>
                <a:stretch>
                  <a:fillRect/>
                </a:stretch>
              </a:blipFill>
            </p:spPr>
            <p:txBody>
              <a:bodyPr/>
              <a:lstStyle/>
              <a:p>
                <a:r>
                  <a:rPr lang="fr-FR">
                    <a:noFill/>
                  </a:rPr>
                  <a:t> </a:t>
                </a:r>
              </a:p>
            </p:txBody>
          </p:sp>
        </mc:Fallback>
      </mc:AlternateContent>
      <p:sp>
        <p:nvSpPr>
          <p:cNvPr id="10" name="Flèche : chevron 9">
            <a:extLst>
              <a:ext uri="{FF2B5EF4-FFF2-40B4-BE49-F238E27FC236}">
                <a16:creationId xmlns:a16="http://schemas.microsoft.com/office/drawing/2014/main" id="{BB00F2B8-5454-DEA6-A0E7-25D62B836A1C}"/>
              </a:ext>
            </a:extLst>
          </p:cNvPr>
          <p:cNvSpPr/>
          <p:nvPr/>
        </p:nvSpPr>
        <p:spPr>
          <a:xfrm>
            <a:off x="5922878" y="2029215"/>
            <a:ext cx="3101852" cy="14569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 name="Flèche : chevron 10">
            <a:extLst>
              <a:ext uri="{FF2B5EF4-FFF2-40B4-BE49-F238E27FC236}">
                <a16:creationId xmlns:a16="http://schemas.microsoft.com/office/drawing/2014/main" id="{4F3CD7F9-CE92-0259-5A09-EAFEB7E593B3}"/>
              </a:ext>
            </a:extLst>
          </p:cNvPr>
          <p:cNvSpPr/>
          <p:nvPr/>
        </p:nvSpPr>
        <p:spPr>
          <a:xfrm>
            <a:off x="-1630646" y="2029216"/>
            <a:ext cx="3101852" cy="1456935"/>
          </a:xfrm>
          <a:prstGeom prst="chevron">
            <a:avLst/>
          </a:prstGeom>
          <a:gradFill flip="none" rotWithShape="1">
            <a:gsLst>
              <a:gs pos="68000">
                <a:schemeClr val="bg2">
                  <a:lumMod val="75000"/>
                  <a:lumOff val="25000"/>
                  <a:alpha val="0"/>
                </a:schemeClr>
              </a:gs>
              <a:gs pos="98000">
                <a:schemeClr val="bg2">
                  <a:lumMod val="75000"/>
                  <a:lumOff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 name="Flèche : chevron 11">
            <a:extLst>
              <a:ext uri="{FF2B5EF4-FFF2-40B4-BE49-F238E27FC236}">
                <a16:creationId xmlns:a16="http://schemas.microsoft.com/office/drawing/2014/main" id="{4FF10BA1-1833-16F0-187B-AE7CCED3807D}"/>
              </a:ext>
            </a:extLst>
          </p:cNvPr>
          <p:cNvSpPr/>
          <p:nvPr/>
        </p:nvSpPr>
        <p:spPr>
          <a:xfrm>
            <a:off x="8451606" y="2029215"/>
            <a:ext cx="3101852" cy="1456935"/>
          </a:xfrm>
          <a:prstGeom prst="chevron">
            <a:avLst/>
          </a:prstGeom>
          <a:gradFill flip="none" rotWithShape="1">
            <a:gsLst>
              <a:gs pos="27000">
                <a:schemeClr val="bg2">
                  <a:lumMod val="75000"/>
                  <a:lumOff val="25000"/>
                  <a:alpha val="0"/>
                </a:schemeClr>
              </a:gs>
              <a:gs pos="4000">
                <a:schemeClr val="bg2">
                  <a:lumMod val="75000"/>
                  <a:lumOff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3" name="Connecteur droit 12">
            <a:extLst>
              <a:ext uri="{FF2B5EF4-FFF2-40B4-BE49-F238E27FC236}">
                <a16:creationId xmlns:a16="http://schemas.microsoft.com/office/drawing/2014/main" id="{727DAC9B-D74F-C563-60A9-99F2F8DC39D2}"/>
              </a:ext>
            </a:extLst>
          </p:cNvPr>
          <p:cNvCxnSpPr>
            <a:cxnSpLocks/>
          </p:cNvCxnSpPr>
          <p:nvPr/>
        </p:nvCxnSpPr>
        <p:spPr>
          <a:xfrm>
            <a:off x="4382802" y="1478612"/>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F05A0256-088E-D21C-C16D-93B3E9AF38A1}"/>
              </a:ext>
            </a:extLst>
          </p:cNvPr>
          <p:cNvSpPr txBox="1"/>
          <p:nvPr/>
        </p:nvSpPr>
        <p:spPr>
          <a:xfrm>
            <a:off x="2090307" y="1570149"/>
            <a:ext cx="1714860" cy="461665"/>
          </a:xfrm>
          <a:prstGeom prst="rect">
            <a:avLst/>
          </a:prstGeom>
          <a:noFill/>
        </p:spPr>
        <p:txBody>
          <a:bodyPr wrap="square" rtlCol="0">
            <a:spAutoFit/>
          </a:bodyPr>
          <a:lstStyle/>
          <a:p>
            <a:r>
              <a:rPr lang="fr-FR" sz="2400" dirty="0"/>
              <a:t>N</a:t>
            </a:r>
          </a:p>
        </p:txBody>
      </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FC341730-65E9-9FAE-B3E0-FD6115BF49EA}"/>
                  </a:ext>
                </a:extLst>
              </p:cNvPr>
              <p:cNvSpPr txBox="1"/>
              <p:nvPr/>
            </p:nvSpPr>
            <p:spPr>
              <a:xfrm>
                <a:off x="1714795" y="2361931"/>
                <a:ext cx="1695685" cy="6481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FR" sz="3600" i="1" dirty="0" smtClean="0">
                              <a:solidFill>
                                <a:schemeClr val="tx1"/>
                              </a:solidFill>
                              <a:latin typeface="Cambria Math" panose="02040503050406030204" pitchFamily="18" charset="0"/>
                            </a:rPr>
                          </m:ctrlPr>
                        </m:sSubSupPr>
                        <m:e>
                          <m:r>
                            <a:rPr lang="fr-FR" sz="3600" i="1" dirty="0">
                              <a:solidFill>
                                <a:schemeClr val="tx1"/>
                              </a:solidFill>
                              <a:latin typeface="Cambria Math" panose="02040503050406030204" pitchFamily="18" charset="0"/>
                            </a:rPr>
                            <m:t>𝐻</m:t>
                          </m:r>
                        </m:e>
                        <m:sub>
                          <m:r>
                            <a:rPr lang="fr-FR" sz="3600" i="1" dirty="0">
                              <a:solidFill>
                                <a:schemeClr val="tx1"/>
                              </a:solidFill>
                              <a:latin typeface="Cambria Math" panose="02040503050406030204" pitchFamily="18" charset="0"/>
                            </a:rPr>
                            <m:t>𝑖</m:t>
                          </m:r>
                        </m:sub>
                        <m:sup>
                          <m:r>
                            <a:rPr lang="fr-FR" sz="3600" i="1" dirty="0">
                              <a:solidFill>
                                <a:schemeClr val="tx1"/>
                              </a:solidFill>
                              <a:latin typeface="Cambria Math" panose="02040503050406030204" pitchFamily="18" charset="0"/>
                            </a:rPr>
                            <m:t>𝑛</m:t>
                          </m:r>
                        </m:sup>
                      </m:sSubSup>
                    </m:oMath>
                  </m:oMathPara>
                </a14:m>
                <a:endParaRPr lang="fr-FR" sz="3600" dirty="0"/>
              </a:p>
            </p:txBody>
          </p:sp>
        </mc:Choice>
        <mc:Fallback xmlns="">
          <p:sp>
            <p:nvSpPr>
              <p:cNvPr id="16" name="ZoneTexte 15">
                <a:extLst>
                  <a:ext uri="{FF2B5EF4-FFF2-40B4-BE49-F238E27FC236}">
                    <a16:creationId xmlns:a16="http://schemas.microsoft.com/office/drawing/2014/main" id="{FC341730-65E9-9FAE-B3E0-FD6115BF49EA}"/>
                  </a:ext>
                </a:extLst>
              </p:cNvPr>
              <p:cNvSpPr txBox="1">
                <a:spLocks noRot="1" noChangeAspect="1" noMove="1" noResize="1" noEditPoints="1" noAdjustHandles="1" noChangeArrowheads="1" noChangeShapeType="1" noTextEdit="1"/>
              </p:cNvSpPr>
              <p:nvPr/>
            </p:nvSpPr>
            <p:spPr>
              <a:xfrm>
                <a:off x="1714795" y="2361931"/>
                <a:ext cx="1695685" cy="64819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D04CA80E-9E5E-FC6A-40BC-54F3033FC018}"/>
                  </a:ext>
                </a:extLst>
              </p:cNvPr>
              <p:cNvSpPr txBox="1"/>
              <p:nvPr/>
            </p:nvSpPr>
            <p:spPr>
              <a:xfrm>
                <a:off x="6895068" y="2356612"/>
                <a:ext cx="1695685" cy="6781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FR" sz="3600" i="1" dirty="0" smtClean="0">
                              <a:solidFill>
                                <a:schemeClr val="tx1"/>
                              </a:solidFill>
                              <a:latin typeface="Cambria Math" panose="02040503050406030204" pitchFamily="18" charset="0"/>
                            </a:rPr>
                          </m:ctrlPr>
                        </m:sSubSupPr>
                        <m:e>
                          <m:r>
                            <a:rPr lang="fr-FR" sz="3600" i="1" dirty="0">
                              <a:solidFill>
                                <a:schemeClr val="tx1"/>
                              </a:solidFill>
                              <a:latin typeface="Cambria Math" panose="02040503050406030204" pitchFamily="18" charset="0"/>
                            </a:rPr>
                            <m:t>𝐻</m:t>
                          </m:r>
                        </m:e>
                        <m:sub>
                          <m:r>
                            <a:rPr lang="fr-FR" sz="3600" i="1" dirty="0">
                              <a:solidFill>
                                <a:schemeClr val="tx1"/>
                              </a:solidFill>
                              <a:latin typeface="Cambria Math" panose="02040503050406030204" pitchFamily="18" charset="0"/>
                            </a:rPr>
                            <m:t>𝑖</m:t>
                          </m:r>
                        </m:sub>
                        <m:sup>
                          <m:r>
                            <a:rPr lang="fr-FR" sz="3600" i="1" dirty="0">
                              <a:solidFill>
                                <a:schemeClr val="tx1"/>
                              </a:solidFill>
                              <a:latin typeface="Cambria Math" panose="02040503050406030204" pitchFamily="18" charset="0"/>
                            </a:rPr>
                            <m:t>𝑛</m:t>
                          </m:r>
                          <m:r>
                            <a:rPr lang="fr-FR" sz="3600" b="0" i="1" dirty="0" smtClean="0">
                              <a:solidFill>
                                <a:schemeClr val="tx1"/>
                              </a:solidFill>
                              <a:latin typeface="Cambria Math" panose="02040503050406030204" pitchFamily="18" charset="0"/>
                            </a:rPr>
                            <m:t>+1</m:t>
                          </m:r>
                        </m:sup>
                      </m:sSubSup>
                    </m:oMath>
                  </m:oMathPara>
                </a14:m>
                <a:endParaRPr lang="fr-FR" sz="3600" dirty="0"/>
              </a:p>
            </p:txBody>
          </p:sp>
        </mc:Choice>
        <mc:Fallback xmlns="">
          <p:sp>
            <p:nvSpPr>
              <p:cNvPr id="18" name="ZoneTexte 17">
                <a:extLst>
                  <a:ext uri="{FF2B5EF4-FFF2-40B4-BE49-F238E27FC236}">
                    <a16:creationId xmlns:a16="http://schemas.microsoft.com/office/drawing/2014/main" id="{D04CA80E-9E5E-FC6A-40BC-54F3033FC018}"/>
                  </a:ext>
                </a:extLst>
              </p:cNvPr>
              <p:cNvSpPr txBox="1">
                <a:spLocks noRot="1" noChangeAspect="1" noMove="1" noResize="1" noEditPoints="1" noAdjustHandles="1" noChangeArrowheads="1" noChangeShapeType="1" noTextEdit="1"/>
              </p:cNvSpPr>
              <p:nvPr/>
            </p:nvSpPr>
            <p:spPr>
              <a:xfrm>
                <a:off x="6895068" y="2356612"/>
                <a:ext cx="1695685" cy="678199"/>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2F92BC91-FAEB-2E4B-E056-A62EF1248753}"/>
                  </a:ext>
                </a:extLst>
              </p:cNvPr>
              <p:cNvSpPr txBox="1"/>
              <p:nvPr/>
            </p:nvSpPr>
            <p:spPr>
              <a:xfrm>
                <a:off x="2112034" y="5691018"/>
                <a:ext cx="224461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𝑚</m:t>
                          </m:r>
                        </m:sub>
                      </m:sSub>
                      <m:r>
                        <a:rPr lang="fr-FR" i="0">
                          <a:latin typeface="Cambria Math" panose="02040503050406030204" pitchFamily="18" charset="0"/>
                        </a:rPr>
                        <m:t>−</m:t>
                      </m:r>
                      <m:r>
                        <a:rPr lang="fr-FR" i="1">
                          <a:latin typeface="Cambria Math" panose="02040503050406030204" pitchFamily="18" charset="0"/>
                        </a:rPr>
                        <m:t>𝛿</m:t>
                      </m:r>
                    </m:oMath>
                  </m:oMathPara>
                </a14:m>
                <a:endParaRPr lang="fr-FR" dirty="0"/>
              </a:p>
            </p:txBody>
          </p:sp>
        </mc:Choice>
        <mc:Fallback xmlns="">
          <p:sp>
            <p:nvSpPr>
              <p:cNvPr id="23" name="ZoneTexte 22">
                <a:extLst>
                  <a:ext uri="{FF2B5EF4-FFF2-40B4-BE49-F238E27FC236}">
                    <a16:creationId xmlns:a16="http://schemas.microsoft.com/office/drawing/2014/main" id="{2F92BC91-FAEB-2E4B-E056-A62EF1248753}"/>
                  </a:ext>
                </a:extLst>
              </p:cNvPr>
              <p:cNvSpPr txBox="1">
                <a:spLocks noRot="1" noChangeAspect="1" noMove="1" noResize="1" noEditPoints="1" noAdjustHandles="1" noChangeArrowheads="1" noChangeShapeType="1" noTextEdit="1"/>
              </p:cNvSpPr>
              <p:nvPr/>
            </p:nvSpPr>
            <p:spPr>
              <a:xfrm>
                <a:off x="2112034" y="5691018"/>
                <a:ext cx="2244611" cy="36933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6FF6F0B0-60F3-6F7E-1C10-1151CF9C5CB8}"/>
                  </a:ext>
                </a:extLst>
              </p:cNvPr>
              <p:cNvSpPr txBox="1"/>
              <p:nvPr/>
            </p:nvSpPr>
            <p:spPr>
              <a:xfrm>
                <a:off x="5433895" y="5674424"/>
                <a:ext cx="224461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𝑚</m:t>
                          </m:r>
                        </m:sub>
                      </m:sSub>
                      <m:r>
                        <a:rPr lang="fr-FR" b="0" i="0" smtClean="0">
                          <a:latin typeface="Cambria Math" panose="02040503050406030204" pitchFamily="18" charset="0"/>
                        </a:rPr>
                        <m:t>+</m:t>
                      </m:r>
                      <m:r>
                        <a:rPr lang="fr-FR" i="1">
                          <a:latin typeface="Cambria Math" panose="02040503050406030204" pitchFamily="18" charset="0"/>
                        </a:rPr>
                        <m:t>𝛿</m:t>
                      </m:r>
                    </m:oMath>
                  </m:oMathPara>
                </a14:m>
                <a:endParaRPr lang="fr-FR" dirty="0"/>
              </a:p>
            </p:txBody>
          </p:sp>
        </mc:Choice>
        <mc:Fallback xmlns="">
          <p:sp>
            <p:nvSpPr>
              <p:cNvPr id="24" name="ZoneTexte 23">
                <a:extLst>
                  <a:ext uri="{FF2B5EF4-FFF2-40B4-BE49-F238E27FC236}">
                    <a16:creationId xmlns:a16="http://schemas.microsoft.com/office/drawing/2014/main" id="{6FF6F0B0-60F3-6F7E-1C10-1151CF9C5CB8}"/>
                  </a:ext>
                </a:extLst>
              </p:cNvPr>
              <p:cNvSpPr txBox="1">
                <a:spLocks noRot="1" noChangeAspect="1" noMove="1" noResize="1" noEditPoints="1" noAdjustHandles="1" noChangeArrowheads="1" noChangeShapeType="1" noTextEdit="1"/>
              </p:cNvSpPr>
              <p:nvPr/>
            </p:nvSpPr>
            <p:spPr>
              <a:xfrm>
                <a:off x="5433895" y="5674424"/>
                <a:ext cx="2244611" cy="369332"/>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C6662683-83B1-58B7-161F-CAE7B391023F}"/>
                  </a:ext>
                </a:extLst>
              </p:cNvPr>
              <p:cNvSpPr txBox="1"/>
              <p:nvPr/>
            </p:nvSpPr>
            <p:spPr>
              <a:xfrm>
                <a:off x="1760113" y="4557923"/>
                <a:ext cx="1117036"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𝐻</m:t>
                          </m:r>
                        </m:e>
                        <m:sub>
                          <m:r>
                            <a:rPr lang="fr-FR" b="0" i="1" smtClean="0">
                              <a:latin typeface="Cambria Math" panose="02040503050406030204" pitchFamily="18" charset="0"/>
                            </a:rPr>
                            <m:t>𝑣</m:t>
                          </m:r>
                        </m:sub>
                      </m:sSub>
                      <m:r>
                        <a:rPr lang="fr-FR" i="0">
                          <a:latin typeface="Cambria Math" panose="02040503050406030204" pitchFamily="18" charset="0"/>
                        </a:rPr>
                        <m:t>=</m:t>
                      </m:r>
                      <m:r>
                        <a:rPr lang="fr-FR" i="1">
                          <a:latin typeface="Cambria Math" panose="02040503050406030204" pitchFamily="18" charset="0"/>
                        </a:rPr>
                        <m:t>𝜌</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𝑐</m:t>
                          </m:r>
                        </m:e>
                        <m:sub>
                          <m:r>
                            <a:rPr lang="fr-FR" i="1">
                              <a:latin typeface="Cambria Math" panose="02040503050406030204" pitchFamily="18" charset="0"/>
                            </a:rPr>
                            <m:t>𝑝</m:t>
                          </m:r>
                        </m:sub>
                      </m:sSub>
                      <m:r>
                        <a:rPr lang="fr-FR" i="1">
                          <a:latin typeface="Cambria Math" panose="02040503050406030204" pitchFamily="18" charset="0"/>
                        </a:rPr>
                        <m:t>𝑇</m:t>
                      </m:r>
                    </m:oMath>
                  </m:oMathPara>
                </a14:m>
                <a:endParaRPr lang="fr-FR" dirty="0"/>
              </a:p>
            </p:txBody>
          </p:sp>
        </mc:Choice>
        <mc:Fallback xmlns="">
          <p:sp>
            <p:nvSpPr>
              <p:cNvPr id="26" name="ZoneTexte 25">
                <a:extLst>
                  <a:ext uri="{FF2B5EF4-FFF2-40B4-BE49-F238E27FC236}">
                    <a16:creationId xmlns:a16="http://schemas.microsoft.com/office/drawing/2014/main" id="{C6662683-83B1-58B7-161F-CAE7B391023F}"/>
                  </a:ext>
                </a:extLst>
              </p:cNvPr>
              <p:cNvSpPr txBox="1">
                <a:spLocks noRot="1" noChangeAspect="1" noMove="1" noResize="1" noEditPoints="1" noAdjustHandles="1" noChangeArrowheads="1" noChangeShapeType="1" noTextEdit="1"/>
              </p:cNvSpPr>
              <p:nvPr/>
            </p:nvSpPr>
            <p:spPr>
              <a:xfrm>
                <a:off x="1760113" y="4557923"/>
                <a:ext cx="1117036" cy="298415"/>
              </a:xfrm>
              <a:prstGeom prst="rect">
                <a:avLst/>
              </a:prstGeom>
              <a:blipFill>
                <a:blip r:embed="rId8"/>
                <a:stretch>
                  <a:fillRect l="-4372" r="-4372" b="-20408"/>
                </a:stretch>
              </a:blipFill>
            </p:spPr>
            <p:txBody>
              <a:bodyPr/>
              <a:lstStyle/>
              <a:p>
                <a:r>
                  <a:rPr lang="fr-FR">
                    <a:noFill/>
                  </a:rPr>
                  <a:t> </a:t>
                </a:r>
              </a:p>
            </p:txBody>
          </p:sp>
        </mc:Fallback>
      </mc:AlternateContent>
      <p:sp>
        <p:nvSpPr>
          <p:cNvPr id="27" name="Flèche : droite 26">
            <a:extLst>
              <a:ext uri="{FF2B5EF4-FFF2-40B4-BE49-F238E27FC236}">
                <a16:creationId xmlns:a16="http://schemas.microsoft.com/office/drawing/2014/main" id="{9F0DA89A-07C6-5A3D-2D7F-B836B0688B58}"/>
              </a:ext>
            </a:extLst>
          </p:cNvPr>
          <p:cNvSpPr/>
          <p:nvPr/>
        </p:nvSpPr>
        <p:spPr>
          <a:xfrm>
            <a:off x="1382177" y="4883092"/>
            <a:ext cx="7565875" cy="992592"/>
          </a:xfrm>
          <a:prstGeom prst="rightArrow">
            <a:avLst/>
          </a:prstGeom>
          <a:gradFill>
            <a:gsLst>
              <a:gs pos="70000">
                <a:schemeClr val="accent1"/>
              </a:gs>
              <a:gs pos="4000">
                <a:srgbClr val="00B0F0"/>
              </a:gs>
            </a:gsLst>
            <a:lin ang="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B5AE960E-93A5-E401-07A0-17051030359C}"/>
              </a:ext>
            </a:extLst>
          </p:cNvPr>
          <p:cNvSpPr txBox="1"/>
          <p:nvPr/>
        </p:nvSpPr>
        <p:spPr>
          <a:xfrm>
            <a:off x="1632519" y="5181345"/>
            <a:ext cx="844888" cy="369332"/>
          </a:xfrm>
          <a:prstGeom prst="rect">
            <a:avLst/>
          </a:prstGeom>
          <a:noFill/>
        </p:spPr>
        <p:txBody>
          <a:bodyPr wrap="square" rtlCol="0">
            <a:spAutoFit/>
          </a:bodyPr>
          <a:lstStyle/>
          <a:p>
            <a:r>
              <a:rPr lang="fr-FR" dirty="0"/>
              <a:t>solide</a:t>
            </a:r>
          </a:p>
        </p:txBody>
      </p:sp>
      <p:sp>
        <p:nvSpPr>
          <p:cNvPr id="29" name="ZoneTexte 28">
            <a:extLst>
              <a:ext uri="{FF2B5EF4-FFF2-40B4-BE49-F238E27FC236}">
                <a16:creationId xmlns:a16="http://schemas.microsoft.com/office/drawing/2014/main" id="{52A26018-9E23-6B46-1EEB-601EE080BD2D}"/>
              </a:ext>
            </a:extLst>
          </p:cNvPr>
          <p:cNvSpPr txBox="1"/>
          <p:nvPr/>
        </p:nvSpPr>
        <p:spPr>
          <a:xfrm>
            <a:off x="3745829" y="5194722"/>
            <a:ext cx="1710558" cy="369332"/>
          </a:xfrm>
          <a:prstGeom prst="rect">
            <a:avLst/>
          </a:prstGeom>
          <a:noFill/>
        </p:spPr>
        <p:txBody>
          <a:bodyPr wrap="square" rtlCol="0">
            <a:spAutoFit/>
          </a:bodyPr>
          <a:lstStyle/>
          <a:p>
            <a:r>
              <a:rPr lang="fr-FR" dirty="0"/>
              <a:t>solide + liquide </a:t>
            </a:r>
          </a:p>
        </p:txBody>
      </p:sp>
      <p:sp>
        <p:nvSpPr>
          <p:cNvPr id="30" name="ZoneTexte 29">
            <a:extLst>
              <a:ext uri="{FF2B5EF4-FFF2-40B4-BE49-F238E27FC236}">
                <a16:creationId xmlns:a16="http://schemas.microsoft.com/office/drawing/2014/main" id="{4DA97A5B-84B6-90C3-233B-CB441CB4DE77}"/>
              </a:ext>
            </a:extLst>
          </p:cNvPr>
          <p:cNvSpPr txBox="1"/>
          <p:nvPr/>
        </p:nvSpPr>
        <p:spPr>
          <a:xfrm>
            <a:off x="6984080" y="5175738"/>
            <a:ext cx="1710558" cy="369332"/>
          </a:xfrm>
          <a:prstGeom prst="rect">
            <a:avLst/>
          </a:prstGeom>
          <a:noFill/>
        </p:spPr>
        <p:txBody>
          <a:bodyPr wrap="square" rtlCol="0">
            <a:spAutoFit/>
          </a:bodyPr>
          <a:lstStyle/>
          <a:p>
            <a:r>
              <a:rPr lang="fr-FR" dirty="0"/>
              <a:t>liquide </a:t>
            </a:r>
          </a:p>
        </p:txBody>
      </p:sp>
      <p:cxnSp>
        <p:nvCxnSpPr>
          <p:cNvPr id="31" name="Connecteur droit 30">
            <a:extLst>
              <a:ext uri="{FF2B5EF4-FFF2-40B4-BE49-F238E27FC236}">
                <a16:creationId xmlns:a16="http://schemas.microsoft.com/office/drawing/2014/main" id="{34B1A084-E666-202E-FE15-91D4FD6BD1F4}"/>
              </a:ext>
            </a:extLst>
          </p:cNvPr>
          <p:cNvCxnSpPr>
            <a:cxnSpLocks/>
          </p:cNvCxnSpPr>
          <p:nvPr/>
        </p:nvCxnSpPr>
        <p:spPr>
          <a:xfrm>
            <a:off x="4412874" y="3991397"/>
            <a:ext cx="5600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F3CB97B3-3232-7502-7F24-418683381707}"/>
              </a:ext>
            </a:extLst>
          </p:cNvPr>
          <p:cNvCxnSpPr>
            <a:cxnSpLocks/>
          </p:cNvCxnSpPr>
          <p:nvPr/>
        </p:nvCxnSpPr>
        <p:spPr>
          <a:xfrm>
            <a:off x="3205922" y="4345016"/>
            <a:ext cx="0" cy="139208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D811A84B-6836-4ACA-C499-1517FB0E78F9}"/>
              </a:ext>
            </a:extLst>
          </p:cNvPr>
          <p:cNvCxnSpPr>
            <a:cxnSpLocks/>
          </p:cNvCxnSpPr>
          <p:nvPr/>
        </p:nvCxnSpPr>
        <p:spPr>
          <a:xfrm>
            <a:off x="6536824" y="4345015"/>
            <a:ext cx="0" cy="139208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6F6A1F83-2FDC-3E6B-64CE-60611B2143D1}"/>
              </a:ext>
            </a:extLst>
          </p:cNvPr>
          <p:cNvCxnSpPr>
            <a:cxnSpLocks/>
          </p:cNvCxnSpPr>
          <p:nvPr/>
        </p:nvCxnSpPr>
        <p:spPr>
          <a:xfrm>
            <a:off x="1085022" y="4345014"/>
            <a:ext cx="0" cy="176904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F83B362-9840-37C8-2D46-482568DA001D}"/>
              </a:ext>
            </a:extLst>
          </p:cNvPr>
          <p:cNvSpPr txBox="1"/>
          <p:nvPr/>
        </p:nvSpPr>
        <p:spPr>
          <a:xfrm>
            <a:off x="399759" y="4511010"/>
            <a:ext cx="1899020" cy="400110"/>
          </a:xfrm>
          <a:prstGeom prst="rect">
            <a:avLst/>
          </a:prstGeom>
          <a:noFill/>
        </p:spPr>
        <p:txBody>
          <a:bodyPr wrap="square" rtlCol="0">
            <a:spAutoFit/>
          </a:bodyPr>
          <a:lstStyle/>
          <a:p>
            <a:r>
              <a:rPr lang="fr-FR" sz="2000" dirty="0"/>
              <a:t>H</a:t>
            </a:r>
          </a:p>
        </p:txBody>
      </p:sp>
      <p:sp>
        <p:nvSpPr>
          <p:cNvPr id="40" name="ZoneTexte 39">
            <a:extLst>
              <a:ext uri="{FF2B5EF4-FFF2-40B4-BE49-F238E27FC236}">
                <a16:creationId xmlns:a16="http://schemas.microsoft.com/office/drawing/2014/main" id="{E9FC2B83-A3E4-2414-442A-B83402B80ABB}"/>
              </a:ext>
            </a:extLst>
          </p:cNvPr>
          <p:cNvSpPr txBox="1"/>
          <p:nvPr/>
        </p:nvSpPr>
        <p:spPr>
          <a:xfrm>
            <a:off x="318752" y="5160349"/>
            <a:ext cx="1899020" cy="400110"/>
          </a:xfrm>
          <a:prstGeom prst="rect">
            <a:avLst/>
          </a:prstGeom>
          <a:noFill/>
        </p:spPr>
        <p:txBody>
          <a:bodyPr wrap="square" rtlCol="0">
            <a:spAutoFit/>
          </a:bodyPr>
          <a:lstStyle/>
          <a:p>
            <a:r>
              <a:rPr lang="fr-FR" sz="2000" dirty="0"/>
              <a:t>État</a:t>
            </a:r>
          </a:p>
        </p:txBody>
      </p:sp>
      <p:sp>
        <p:nvSpPr>
          <p:cNvPr id="41" name="ZoneTexte 40">
            <a:extLst>
              <a:ext uri="{FF2B5EF4-FFF2-40B4-BE49-F238E27FC236}">
                <a16:creationId xmlns:a16="http://schemas.microsoft.com/office/drawing/2014/main" id="{5E8E431F-B562-F980-924D-87916893DF01}"/>
              </a:ext>
            </a:extLst>
          </p:cNvPr>
          <p:cNvSpPr txBox="1"/>
          <p:nvPr/>
        </p:nvSpPr>
        <p:spPr>
          <a:xfrm>
            <a:off x="433176" y="5675629"/>
            <a:ext cx="1899020" cy="400110"/>
          </a:xfrm>
          <a:prstGeom prst="rect">
            <a:avLst/>
          </a:prstGeom>
          <a:noFill/>
        </p:spPr>
        <p:txBody>
          <a:bodyPr wrap="square" rtlCol="0">
            <a:spAutoFit/>
          </a:bodyPr>
          <a:lstStyle/>
          <a:p>
            <a:r>
              <a:rPr lang="fr-FR" sz="2000" dirty="0"/>
              <a:t>T</a:t>
            </a:r>
          </a:p>
        </p:txBody>
      </p:sp>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A03EFB1A-A1F9-5F76-0DA9-19EAC360C709}"/>
                  </a:ext>
                </a:extLst>
              </p:cNvPr>
              <p:cNvSpPr txBox="1"/>
              <p:nvPr/>
            </p:nvSpPr>
            <p:spPr>
              <a:xfrm>
                <a:off x="6800554" y="4579339"/>
                <a:ext cx="16584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𝐻</m:t>
                          </m:r>
                        </m:e>
                        <m:sub>
                          <m:r>
                            <a:rPr lang="fr-FR" i="1">
                              <a:latin typeface="Cambria Math" panose="02040503050406030204" pitchFamily="18" charset="0"/>
                            </a:rPr>
                            <m:t>𝑣</m:t>
                          </m:r>
                        </m:sub>
                      </m:sSub>
                      <m:r>
                        <a:rPr lang="fr-FR" i="1">
                          <a:latin typeface="Cambria Math" panose="02040503050406030204" pitchFamily="18" charset="0"/>
                        </a:rPr>
                        <m:t> </m:t>
                      </m:r>
                      <m:r>
                        <a:rPr lang="fr-FR" i="0">
                          <a:latin typeface="Cambria Math" panose="02040503050406030204" pitchFamily="18" charset="0"/>
                        </a:rPr>
                        <m:t>=</m:t>
                      </m:r>
                      <m:r>
                        <a:rPr lang="fr-FR" i="1">
                          <a:latin typeface="Cambria Math" panose="02040503050406030204" pitchFamily="18" charset="0"/>
                        </a:rPr>
                        <m:t>𝜌</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𝑐</m:t>
                          </m:r>
                        </m:e>
                        <m:sub>
                          <m:r>
                            <a:rPr lang="fr-FR" i="1">
                              <a:latin typeface="Cambria Math" panose="02040503050406030204" pitchFamily="18" charset="0"/>
                            </a:rPr>
                            <m:t>𝑃</m:t>
                          </m:r>
                        </m:sub>
                      </m:sSub>
                      <m:r>
                        <a:rPr lang="fr-FR" i="1">
                          <a:latin typeface="Cambria Math" panose="02040503050406030204" pitchFamily="18" charset="0"/>
                        </a:rPr>
                        <m:t>𝑇</m:t>
                      </m:r>
                      <m:r>
                        <a:rPr lang="fr-FR" i="0">
                          <a:latin typeface="Cambria Math" panose="02040503050406030204" pitchFamily="18" charset="0"/>
                        </a:rPr>
                        <m:t>+</m:t>
                      </m:r>
                      <m:r>
                        <a:rPr lang="fr-FR" i="1">
                          <a:latin typeface="Cambria Math" panose="02040503050406030204" pitchFamily="18" charset="0"/>
                        </a:rPr>
                        <m:t>𝜌</m:t>
                      </m:r>
                      <m:r>
                        <a:rPr lang="fr-FR" b="0" i="1" smtClean="0">
                          <a:latin typeface="Cambria Math" panose="02040503050406030204" pitchFamily="18" charset="0"/>
                        </a:rPr>
                        <m:t>𝑙</m:t>
                      </m:r>
                    </m:oMath>
                  </m:oMathPara>
                </a14:m>
                <a:endParaRPr lang="fr-FR" dirty="0"/>
              </a:p>
            </p:txBody>
          </p:sp>
        </mc:Choice>
        <mc:Fallback xmlns="">
          <p:sp>
            <p:nvSpPr>
              <p:cNvPr id="42" name="ZoneTexte 41">
                <a:extLst>
                  <a:ext uri="{FF2B5EF4-FFF2-40B4-BE49-F238E27FC236}">
                    <a16:creationId xmlns:a16="http://schemas.microsoft.com/office/drawing/2014/main" id="{A03EFB1A-A1F9-5F76-0DA9-19EAC360C709}"/>
                  </a:ext>
                </a:extLst>
              </p:cNvPr>
              <p:cNvSpPr txBox="1">
                <a:spLocks noRot="1" noChangeAspect="1" noMove="1" noResize="1" noEditPoints="1" noAdjustHandles="1" noChangeArrowheads="1" noChangeShapeType="1" noTextEdit="1"/>
              </p:cNvSpPr>
              <p:nvPr/>
            </p:nvSpPr>
            <p:spPr>
              <a:xfrm>
                <a:off x="6800554" y="4579339"/>
                <a:ext cx="1658403" cy="276999"/>
              </a:xfrm>
              <a:prstGeom prst="rect">
                <a:avLst/>
              </a:prstGeom>
              <a:blipFill>
                <a:blip r:embed="rId9"/>
                <a:stretch>
                  <a:fillRect l="-2941" r="-2574" b="-2608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ZoneTexte 42">
                <a:extLst>
                  <a:ext uri="{FF2B5EF4-FFF2-40B4-BE49-F238E27FC236}">
                    <a16:creationId xmlns:a16="http://schemas.microsoft.com/office/drawing/2014/main" id="{B42D3D5C-4C77-80FE-0C94-8E5EA171CA1C}"/>
                  </a:ext>
                </a:extLst>
              </p:cNvPr>
              <p:cNvSpPr txBox="1"/>
              <p:nvPr/>
            </p:nvSpPr>
            <p:spPr>
              <a:xfrm>
                <a:off x="3329607" y="4396398"/>
                <a:ext cx="3048207"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𝐻</m:t>
                          </m:r>
                        </m:e>
                        <m:sub>
                          <m:r>
                            <a:rPr lang="fr-FR" b="0" i="1" smtClean="0">
                              <a:latin typeface="Cambria Math" panose="02040503050406030204" pitchFamily="18" charset="0"/>
                            </a:rPr>
                            <m:t>𝑣</m:t>
                          </m:r>
                        </m:sub>
                      </m:sSub>
                      <m:r>
                        <a:rPr lang="fr-FR" i="0">
                          <a:latin typeface="Cambria Math" panose="02040503050406030204" pitchFamily="18" charset="0"/>
                        </a:rPr>
                        <m:t>=</m:t>
                      </m:r>
                      <m:r>
                        <a:rPr lang="fr-FR" i="1">
                          <a:latin typeface="Cambria Math" panose="02040503050406030204" pitchFamily="18" charset="0"/>
                        </a:rPr>
                        <m:t>𝜌</m:t>
                      </m:r>
                      <m:sSub>
                        <m:sSubPr>
                          <m:ctrlPr>
                            <a:rPr lang="fr-FR" i="1">
                              <a:solidFill>
                                <a:srgbClr val="836967"/>
                              </a:solidFill>
                              <a:latin typeface="Cambria Math" panose="02040503050406030204" pitchFamily="18" charset="0"/>
                            </a:rPr>
                          </m:ctrlPr>
                        </m:sSubPr>
                        <m:e>
                          <m:r>
                            <a:rPr lang="fr-FR" b="0" i="1" smtClean="0">
                              <a:solidFill>
                                <a:schemeClr val="tx1"/>
                              </a:solidFill>
                              <a:latin typeface="Cambria Math" panose="02040503050406030204" pitchFamily="18" charset="0"/>
                            </a:rPr>
                            <m:t>𝑐</m:t>
                          </m:r>
                        </m:e>
                        <m:sub>
                          <m:r>
                            <a:rPr lang="fr-FR" i="1">
                              <a:latin typeface="Cambria Math" panose="02040503050406030204" pitchFamily="18" charset="0"/>
                            </a:rPr>
                            <m:t>𝑝</m:t>
                          </m:r>
                        </m:sub>
                      </m:sSub>
                      <m:r>
                        <a:rPr lang="fr-FR" i="1">
                          <a:latin typeface="Cambria Math" panose="02040503050406030204" pitchFamily="18" charset="0"/>
                        </a:rPr>
                        <m:t>𝑇</m:t>
                      </m:r>
                      <m:r>
                        <a:rPr lang="fr-FR" i="0">
                          <a:latin typeface="Cambria Math" panose="02040503050406030204" pitchFamily="18" charset="0"/>
                        </a:rPr>
                        <m:t>+</m:t>
                      </m:r>
                      <m:r>
                        <a:rPr lang="fr-FR" i="1">
                          <a:latin typeface="Cambria Math" panose="02040503050406030204" pitchFamily="18" charset="0"/>
                        </a:rPr>
                        <m:t>𝜌</m:t>
                      </m:r>
                      <m:r>
                        <a:rPr lang="fr-FR" b="0" i="1" smtClean="0">
                          <a:latin typeface="Cambria Math" panose="02040503050406030204" pitchFamily="18" charset="0"/>
                        </a:rPr>
                        <m:t>𝑙</m:t>
                      </m:r>
                      <m:f>
                        <m:fPr>
                          <m:ctrlPr>
                            <a:rPr lang="fr-FR" i="1">
                              <a:solidFill>
                                <a:srgbClr val="836967"/>
                              </a:solidFill>
                              <a:latin typeface="Cambria Math" panose="02040503050406030204" pitchFamily="18" charset="0"/>
                            </a:rPr>
                          </m:ctrlPr>
                        </m:fPr>
                        <m:num>
                          <m:r>
                            <a:rPr lang="fr-FR" i="1">
                              <a:latin typeface="Cambria Math" panose="02040503050406030204" pitchFamily="18" charset="0"/>
                            </a:rPr>
                            <m:t>𝑇</m:t>
                          </m:r>
                          <m:r>
                            <a:rPr lang="fr-FR" i="0">
                              <a:latin typeface="Cambria Math" panose="02040503050406030204" pitchFamily="18" charset="0"/>
                            </a:rPr>
                            <m:t>−</m:t>
                          </m:r>
                          <m:d>
                            <m:dPr>
                              <m:ctrlPr>
                                <a:rPr lang="fr-FR" i="1">
                                  <a:solidFill>
                                    <a:srgbClr val="836967"/>
                                  </a:solidFill>
                                  <a:latin typeface="Cambria Math" panose="02040503050406030204" pitchFamily="18" charset="0"/>
                                </a:rPr>
                              </m:ctrlPr>
                            </m:dPr>
                            <m:e>
                              <m:sSub>
                                <m:sSubPr>
                                  <m:ctrlPr>
                                    <a:rPr lang="fr-FR"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𝑇</m:t>
                                  </m:r>
                                </m:e>
                                <m:sub>
                                  <m:r>
                                    <a:rPr lang="fr-FR" b="0" i="1" smtClean="0">
                                      <a:solidFill>
                                        <a:schemeClr val="tx1"/>
                                      </a:solidFill>
                                      <a:latin typeface="Cambria Math" panose="02040503050406030204" pitchFamily="18" charset="0"/>
                                    </a:rPr>
                                    <m:t>𝑚</m:t>
                                  </m:r>
                                </m:sub>
                              </m:sSub>
                              <m:r>
                                <a:rPr lang="fr-FR" i="0">
                                  <a:solidFill>
                                    <a:schemeClr val="tx1"/>
                                  </a:solidFill>
                                  <a:latin typeface="Cambria Math" panose="02040503050406030204" pitchFamily="18" charset="0"/>
                                </a:rPr>
                                <m:t>−</m:t>
                              </m:r>
                              <m:r>
                                <a:rPr lang="fr-FR" i="1">
                                  <a:latin typeface="Cambria Math" panose="02040503050406030204" pitchFamily="18" charset="0"/>
                                </a:rPr>
                                <m:t>𝛿</m:t>
                              </m:r>
                            </m:e>
                          </m:d>
                        </m:num>
                        <m:den>
                          <m:r>
                            <a:rPr lang="fr-FR" i="0">
                              <a:latin typeface="Cambria Math" panose="02040503050406030204" pitchFamily="18" charset="0"/>
                            </a:rPr>
                            <m:t>2</m:t>
                          </m:r>
                          <m:r>
                            <a:rPr lang="fr-FR" i="1">
                              <a:latin typeface="Cambria Math" panose="02040503050406030204" pitchFamily="18" charset="0"/>
                            </a:rPr>
                            <m:t>𝛿</m:t>
                          </m:r>
                        </m:den>
                      </m:f>
                    </m:oMath>
                  </m:oMathPara>
                </a14:m>
                <a:endParaRPr lang="fr-FR" dirty="0"/>
              </a:p>
            </p:txBody>
          </p:sp>
        </mc:Choice>
        <mc:Fallback xmlns="">
          <p:sp>
            <p:nvSpPr>
              <p:cNvPr id="43" name="ZoneTexte 42">
                <a:extLst>
                  <a:ext uri="{FF2B5EF4-FFF2-40B4-BE49-F238E27FC236}">
                    <a16:creationId xmlns:a16="http://schemas.microsoft.com/office/drawing/2014/main" id="{B42D3D5C-4C77-80FE-0C94-8E5EA171CA1C}"/>
                  </a:ext>
                </a:extLst>
              </p:cNvPr>
              <p:cNvSpPr txBox="1">
                <a:spLocks noRot="1" noChangeAspect="1" noMove="1" noResize="1" noEditPoints="1" noAdjustHandles="1" noChangeArrowheads="1" noChangeShapeType="1" noTextEdit="1"/>
              </p:cNvSpPr>
              <p:nvPr/>
            </p:nvSpPr>
            <p:spPr>
              <a:xfrm>
                <a:off x="3329607" y="4396398"/>
                <a:ext cx="3048207" cy="537519"/>
              </a:xfrm>
              <a:prstGeom prst="rect">
                <a:avLst/>
              </a:prstGeom>
              <a:blipFill>
                <a:blip r:embed="rId10"/>
                <a:stretch>
                  <a:fillRect/>
                </a:stretch>
              </a:blipFill>
            </p:spPr>
            <p:txBody>
              <a:bodyPr/>
              <a:lstStyle/>
              <a:p>
                <a:r>
                  <a:rPr lang="fr-FR">
                    <a:noFill/>
                  </a:rPr>
                  <a:t> </a:t>
                </a:r>
              </a:p>
            </p:txBody>
          </p:sp>
        </mc:Fallback>
      </mc:AlternateContent>
      <p:sp>
        <p:nvSpPr>
          <p:cNvPr id="46" name="ZoneTexte 45">
            <a:extLst>
              <a:ext uri="{FF2B5EF4-FFF2-40B4-BE49-F238E27FC236}">
                <a16:creationId xmlns:a16="http://schemas.microsoft.com/office/drawing/2014/main" id="{DCCF801B-7D06-D5A8-26A9-A78D516C14A3}"/>
              </a:ext>
            </a:extLst>
          </p:cNvPr>
          <p:cNvSpPr txBox="1"/>
          <p:nvPr/>
        </p:nvSpPr>
        <p:spPr>
          <a:xfrm>
            <a:off x="6911101" y="1608930"/>
            <a:ext cx="1714860" cy="461665"/>
          </a:xfrm>
          <a:prstGeom prst="rect">
            <a:avLst/>
          </a:prstGeom>
          <a:noFill/>
        </p:spPr>
        <p:txBody>
          <a:bodyPr wrap="square" rtlCol="0">
            <a:spAutoFit/>
          </a:bodyPr>
          <a:lstStyle/>
          <a:p>
            <a:r>
              <a:rPr lang="fr-FR" sz="2400" dirty="0"/>
              <a:t>N+1</a:t>
            </a:r>
          </a:p>
        </p:txBody>
      </p:sp>
      <p:cxnSp>
        <p:nvCxnSpPr>
          <p:cNvPr id="47" name="Connecteur droit 46">
            <a:extLst>
              <a:ext uri="{FF2B5EF4-FFF2-40B4-BE49-F238E27FC236}">
                <a16:creationId xmlns:a16="http://schemas.microsoft.com/office/drawing/2014/main" id="{C0D017F0-7896-1890-770F-4BAEC1ECC1FA}"/>
              </a:ext>
            </a:extLst>
          </p:cNvPr>
          <p:cNvCxnSpPr>
            <a:cxnSpLocks/>
          </p:cNvCxnSpPr>
          <p:nvPr/>
        </p:nvCxnSpPr>
        <p:spPr>
          <a:xfrm flipH="1">
            <a:off x="318752" y="5014129"/>
            <a:ext cx="518621"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66A9407B-879E-5D2F-306D-2FD921D8A307}"/>
              </a:ext>
            </a:extLst>
          </p:cNvPr>
          <p:cNvCxnSpPr>
            <a:cxnSpLocks/>
          </p:cNvCxnSpPr>
          <p:nvPr/>
        </p:nvCxnSpPr>
        <p:spPr>
          <a:xfrm flipH="1">
            <a:off x="318752" y="5656897"/>
            <a:ext cx="518621"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E7A94DAF-3E23-273B-6E99-CDAB4E1A8F6A}"/>
              </a:ext>
            </a:extLst>
          </p:cNvPr>
          <p:cNvSpPr>
            <a:spLocks noGrp="1"/>
          </p:cNvSpPr>
          <p:nvPr>
            <p:ph type="sldNum" sz="quarter" idx="12"/>
          </p:nvPr>
        </p:nvSpPr>
        <p:spPr/>
        <p:txBody>
          <a:bodyPr/>
          <a:lstStyle/>
          <a:p>
            <a:fld id="{DF28FB93-0A08-4E7D-8E63-9EFA29F1E093}" type="slidenum">
              <a:rPr lang="en-US" smtClean="0"/>
              <a:pPr/>
              <a:t>17</a:t>
            </a:fld>
            <a:endParaRPr lang="en-US" dirty="0"/>
          </a:p>
        </p:txBody>
      </p:sp>
    </p:spTree>
    <p:extLst>
      <p:ext uri="{BB962C8B-B14F-4D97-AF65-F5344CB8AC3E}">
        <p14:creationId xmlns:p14="http://schemas.microsoft.com/office/powerpoint/2010/main" val="2547286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735F-2FC3-8D4A-55DC-25FE3968194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7346FD6-5329-EF9B-1238-6F99F5E2097A}"/>
              </a:ext>
            </a:extLst>
          </p:cNvPr>
          <p:cNvSpPr/>
          <p:nvPr/>
        </p:nvSpPr>
        <p:spPr>
          <a:xfrm>
            <a:off x="1256305" y="1073087"/>
            <a:ext cx="6185019" cy="431789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28774F71-C485-483D-CD27-547A0FC70664}"/>
              </a:ext>
            </a:extLst>
          </p:cNvPr>
          <p:cNvSpPr>
            <a:spLocks noGrp="1"/>
          </p:cNvSpPr>
          <p:nvPr>
            <p:ph type="body" sz="quarter" idx="13"/>
          </p:nvPr>
        </p:nvSpPr>
        <p:spPr/>
        <p:txBody>
          <a:bodyPr/>
          <a:lstStyle/>
          <a:p>
            <a:r>
              <a:rPr lang="fr-FR" dirty="0"/>
              <a:t>Modèle numérique </a:t>
            </a:r>
          </a:p>
        </p:txBody>
      </p:sp>
      <p:sp>
        <p:nvSpPr>
          <p:cNvPr id="9" name="Titre 3">
            <a:extLst>
              <a:ext uri="{FF2B5EF4-FFF2-40B4-BE49-F238E27FC236}">
                <a16:creationId xmlns:a16="http://schemas.microsoft.com/office/drawing/2014/main" id="{BE4E8265-C758-C050-FC28-BB35A89E6DF5}"/>
              </a:ext>
            </a:extLst>
          </p:cNvPr>
          <p:cNvSpPr txBox="1">
            <a:spLocks/>
          </p:cNvSpPr>
          <p:nvPr/>
        </p:nvSpPr>
        <p:spPr>
          <a:xfrm>
            <a:off x="6085" y="237117"/>
            <a:ext cx="2471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Premier essai</a:t>
            </a:r>
          </a:p>
        </p:txBody>
      </p:sp>
      <mc:AlternateContent xmlns:mc="http://schemas.openxmlformats.org/markup-compatibility/2006" xmlns:a14="http://schemas.microsoft.com/office/drawing/2010/main">
        <mc:Choice Requires="a14">
          <p:sp>
            <p:nvSpPr>
              <p:cNvPr id="12" name="Titre 1">
                <a:extLst>
                  <a:ext uri="{FF2B5EF4-FFF2-40B4-BE49-F238E27FC236}">
                    <a16:creationId xmlns:a16="http://schemas.microsoft.com/office/drawing/2014/main" id="{EB40C88D-4025-5BF2-B422-E102E0F9EA90}"/>
                  </a:ext>
                </a:extLst>
              </p:cNvPr>
              <p:cNvSpPr>
                <a:spLocks noGrp="1"/>
              </p:cNvSpPr>
              <p:nvPr>
                <p:ph type="title"/>
              </p:nvPr>
            </p:nvSpPr>
            <p:spPr>
              <a:xfrm>
                <a:off x="1081447" y="5784913"/>
                <a:ext cx="6981105" cy="780789"/>
              </a:xfrm>
            </p:spPr>
            <p:txBody>
              <a:bodyPr>
                <a:normAutofit fontScale="90000"/>
              </a:bodyPr>
              <a:lstStyle/>
              <a:p>
                <a:r>
                  <a:rPr lang="fr-FR" sz="2800" dirty="0"/>
                  <a:t> </a:t>
                </a:r>
                <a14:m>
                  <m:oMath xmlns:m="http://schemas.openxmlformats.org/officeDocument/2006/math">
                    <m:r>
                      <m:rPr>
                        <m:sty m:val="p"/>
                      </m:rPr>
                      <a:rPr lang="fr-FR" sz="2200" b="0" i="0" smtClean="0">
                        <a:latin typeface="Cambria Math" panose="02040503050406030204" pitchFamily="18" charset="0"/>
                      </a:rPr>
                      <m:t>condition</m:t>
                    </m:r>
                    <m:r>
                      <a:rPr lang="fr-FR" sz="2200" b="0" i="0" smtClean="0">
                        <a:latin typeface="Cambria Math" panose="02040503050406030204" pitchFamily="18" charset="0"/>
                      </a:rPr>
                      <m:t> </m:t>
                    </m:r>
                    <m:r>
                      <m:rPr>
                        <m:sty m:val="p"/>
                      </m:rPr>
                      <a:rPr lang="fr-FR" sz="2200" b="0" i="0" smtClean="0">
                        <a:latin typeface="Cambria Math" panose="02040503050406030204" pitchFamily="18" charset="0"/>
                      </a:rPr>
                      <m:t>de</m:t>
                    </m:r>
                    <m:r>
                      <a:rPr lang="fr-FR" sz="2200" b="0" i="0" smtClean="0">
                        <a:latin typeface="Cambria Math" panose="02040503050406030204" pitchFamily="18" charset="0"/>
                      </a:rPr>
                      <m:t> </m:t>
                    </m:r>
                    <m:r>
                      <m:rPr>
                        <m:sty m:val="p"/>
                      </m:rPr>
                      <a:rPr lang="fr-FR" sz="2200" b="0" i="0" smtClean="0">
                        <a:latin typeface="Cambria Math" panose="02040503050406030204" pitchFamily="18" charset="0"/>
                      </a:rPr>
                      <m:t>stabilit</m:t>
                    </m:r>
                    <m:r>
                      <a:rPr lang="fr-FR" sz="2200" b="0" i="0" smtClean="0">
                        <a:latin typeface="Cambria Math" panose="02040503050406030204" pitchFamily="18" charset="0"/>
                      </a:rPr>
                      <m:t>é </m:t>
                    </m:r>
                    <m:r>
                      <m:rPr>
                        <m:sty m:val="p"/>
                      </m:rPr>
                      <a:rPr lang="fr-FR" sz="2200" smtClean="0">
                        <a:latin typeface="Cambria Math" panose="02040503050406030204" pitchFamily="18" charset="0"/>
                      </a:rPr>
                      <m:t>Δ</m:t>
                    </m:r>
                    <m:r>
                      <a:rPr lang="fr-FR" sz="2200" i="1">
                        <a:latin typeface="Cambria Math" panose="02040503050406030204" pitchFamily="18" charset="0"/>
                      </a:rPr>
                      <m:t>𝑡</m:t>
                    </m:r>
                    <m:r>
                      <a:rPr lang="fr-FR" sz="2200" i="0">
                        <a:latin typeface="Cambria Math" panose="02040503050406030204" pitchFamily="18" charset="0"/>
                      </a:rPr>
                      <m:t>≤</m:t>
                    </m:r>
                    <m:f>
                      <m:fPr>
                        <m:ctrlPr>
                          <a:rPr lang="fr-FR" sz="2200" i="1">
                            <a:solidFill>
                              <a:srgbClr val="836967"/>
                            </a:solidFill>
                            <a:latin typeface="Cambria Math" panose="02040503050406030204" pitchFamily="18" charset="0"/>
                          </a:rPr>
                        </m:ctrlPr>
                      </m:fPr>
                      <m:num>
                        <m:r>
                          <a:rPr lang="fr-FR" sz="2200" i="1">
                            <a:latin typeface="Cambria Math" panose="02040503050406030204" pitchFamily="18" charset="0"/>
                          </a:rPr>
                          <m:t>𝜌</m:t>
                        </m:r>
                        <m:r>
                          <a:rPr lang="fr-FR" sz="2200" i="1">
                            <a:latin typeface="Cambria Math" panose="02040503050406030204" pitchFamily="18" charset="0"/>
                          </a:rPr>
                          <m:t>𝑐</m:t>
                        </m:r>
                        <m:r>
                          <m:rPr>
                            <m:sty m:val="p"/>
                          </m:rPr>
                          <a:rPr lang="fr-FR" sz="2200" i="0">
                            <a:latin typeface="Cambria Math" panose="02040503050406030204" pitchFamily="18" charset="0"/>
                          </a:rPr>
                          <m:t>Δ</m:t>
                        </m:r>
                        <m:sSup>
                          <m:sSupPr>
                            <m:ctrlPr>
                              <a:rPr lang="fr-FR" sz="2200" i="1">
                                <a:solidFill>
                                  <a:srgbClr val="836967"/>
                                </a:solidFill>
                                <a:latin typeface="Cambria Math" panose="02040503050406030204" pitchFamily="18" charset="0"/>
                              </a:rPr>
                            </m:ctrlPr>
                          </m:sSupPr>
                          <m:e>
                            <m:r>
                              <a:rPr lang="fr-FR" sz="2200" i="1">
                                <a:latin typeface="Cambria Math" panose="02040503050406030204" pitchFamily="18" charset="0"/>
                              </a:rPr>
                              <m:t>𝑥</m:t>
                            </m:r>
                          </m:e>
                          <m:sup>
                            <m:r>
                              <a:rPr lang="fr-FR" sz="2200" i="0">
                                <a:latin typeface="Cambria Math" panose="02040503050406030204" pitchFamily="18" charset="0"/>
                              </a:rPr>
                              <m:t>2</m:t>
                            </m:r>
                          </m:sup>
                        </m:sSup>
                      </m:num>
                      <m:den>
                        <m:r>
                          <a:rPr lang="fr-FR" sz="2200" i="0">
                            <a:latin typeface="Cambria Math" panose="02040503050406030204" pitchFamily="18" charset="0"/>
                          </a:rPr>
                          <m:t>2</m:t>
                        </m:r>
                        <m:r>
                          <a:rPr lang="fr-FR" sz="2200" i="1">
                            <a:latin typeface="Cambria Math" panose="02040503050406030204" pitchFamily="18" charset="0"/>
                          </a:rPr>
                          <m:t>𝑘</m:t>
                        </m:r>
                      </m:den>
                    </m:f>
                  </m:oMath>
                </a14:m>
                <a:r>
                  <a:rPr lang="fr-FR" sz="1200" dirty="0"/>
                  <a:t>     </a:t>
                </a:r>
                <a:br>
                  <a:rPr lang="fr-FR" sz="1200" dirty="0"/>
                </a:br>
                <a14:m>
                  <m:oMath xmlns:m="http://schemas.openxmlformats.org/officeDocument/2006/math">
                    <m:r>
                      <m:rPr>
                        <m:sty m:val="p"/>
                      </m:rPr>
                      <a:rPr lang="fr-FR" sz="2200">
                        <a:latin typeface="Cambria Math" panose="02040503050406030204" pitchFamily="18" charset="0"/>
                      </a:rPr>
                      <m:t>Δ</m:t>
                    </m:r>
                    <m:r>
                      <a:rPr lang="fr-FR" sz="2200" i="1">
                        <a:latin typeface="Cambria Math" panose="02040503050406030204" pitchFamily="18" charset="0"/>
                      </a:rPr>
                      <m:t>𝑡</m:t>
                    </m:r>
                    <m:r>
                      <a:rPr lang="fr-FR" sz="2200" b="0" i="0" smtClean="0">
                        <a:latin typeface="Cambria Math" panose="02040503050406030204" pitchFamily="18" charset="0"/>
                      </a:rPr>
                      <m:t>=1</m:t>
                    </m:r>
                    <m:r>
                      <m:rPr>
                        <m:sty m:val="p"/>
                      </m:rPr>
                      <a:rPr lang="fr-FR" sz="2200" b="0" i="0" smtClean="0">
                        <a:latin typeface="Cambria Math" panose="02040503050406030204" pitchFamily="18" charset="0"/>
                      </a:rPr>
                      <m:t>s</m:t>
                    </m:r>
                    <m:r>
                      <a:rPr lang="fr-FR" sz="2200" b="0" i="0" smtClean="0">
                        <a:latin typeface="Cambria Math" panose="02040503050406030204" pitchFamily="18" charset="0"/>
                      </a:rPr>
                      <m:t> </m:t>
                    </m:r>
                    <m:r>
                      <m:rPr>
                        <m:sty m:val="p"/>
                      </m:rPr>
                      <a:rPr lang="fr-FR" sz="2200" b="0" i="0" smtClean="0">
                        <a:latin typeface="Cambria Math" panose="02040503050406030204" pitchFamily="18" charset="0"/>
                      </a:rPr>
                      <m:t>et</m:t>
                    </m:r>
                    <m:r>
                      <a:rPr lang="fr-FR" sz="2200" b="0" i="0" smtClean="0">
                        <a:latin typeface="Cambria Math" panose="02040503050406030204" pitchFamily="18" charset="0"/>
                      </a:rPr>
                      <m:t> </m:t>
                    </m:r>
                    <m:f>
                      <m:fPr>
                        <m:ctrlPr>
                          <a:rPr lang="fr-FR" sz="2200" i="1">
                            <a:solidFill>
                              <a:srgbClr val="836967"/>
                            </a:solidFill>
                            <a:latin typeface="Cambria Math" panose="02040503050406030204" pitchFamily="18" charset="0"/>
                          </a:rPr>
                        </m:ctrlPr>
                      </m:fPr>
                      <m:num>
                        <m:r>
                          <a:rPr lang="fr-FR" sz="2200" i="1">
                            <a:latin typeface="Cambria Math" panose="02040503050406030204" pitchFamily="18" charset="0"/>
                          </a:rPr>
                          <m:t>𝜌</m:t>
                        </m:r>
                        <m:r>
                          <a:rPr lang="fr-FR" sz="2200" i="1">
                            <a:latin typeface="Cambria Math" panose="02040503050406030204" pitchFamily="18" charset="0"/>
                          </a:rPr>
                          <m:t>𝑐</m:t>
                        </m:r>
                        <m:r>
                          <m:rPr>
                            <m:sty m:val="p"/>
                          </m:rPr>
                          <a:rPr lang="fr-FR" sz="2200">
                            <a:latin typeface="Cambria Math" panose="02040503050406030204" pitchFamily="18" charset="0"/>
                          </a:rPr>
                          <m:t>Δ</m:t>
                        </m:r>
                        <m:sSup>
                          <m:sSupPr>
                            <m:ctrlPr>
                              <a:rPr lang="fr-FR" sz="2200" i="1">
                                <a:solidFill>
                                  <a:srgbClr val="836967"/>
                                </a:solidFill>
                                <a:latin typeface="Cambria Math" panose="02040503050406030204" pitchFamily="18" charset="0"/>
                              </a:rPr>
                            </m:ctrlPr>
                          </m:sSupPr>
                          <m:e>
                            <m:r>
                              <a:rPr lang="fr-FR" sz="2200" i="1">
                                <a:latin typeface="Cambria Math" panose="02040503050406030204" pitchFamily="18" charset="0"/>
                              </a:rPr>
                              <m:t>𝑥</m:t>
                            </m:r>
                          </m:e>
                          <m:sup>
                            <m:r>
                              <a:rPr lang="fr-FR" sz="2200">
                                <a:latin typeface="Cambria Math" panose="02040503050406030204" pitchFamily="18" charset="0"/>
                              </a:rPr>
                              <m:t>2</m:t>
                            </m:r>
                          </m:sup>
                        </m:sSup>
                      </m:num>
                      <m:den>
                        <m:r>
                          <a:rPr lang="fr-FR" sz="2200">
                            <a:latin typeface="Cambria Math" panose="02040503050406030204" pitchFamily="18" charset="0"/>
                          </a:rPr>
                          <m:t>2</m:t>
                        </m:r>
                        <m:r>
                          <a:rPr lang="fr-FR" sz="2200" i="1">
                            <a:latin typeface="Cambria Math" panose="02040503050406030204" pitchFamily="18" charset="0"/>
                          </a:rPr>
                          <m:t>𝑘</m:t>
                        </m:r>
                      </m:den>
                    </m:f>
                  </m:oMath>
                </a14:m>
                <a:r>
                  <a:rPr lang="fr-FR" sz="2200" dirty="0"/>
                  <a:t> = 0,81s</a:t>
                </a:r>
              </a:p>
            </p:txBody>
          </p:sp>
        </mc:Choice>
        <mc:Fallback xmlns="">
          <p:sp>
            <p:nvSpPr>
              <p:cNvPr id="12" name="Titre 1">
                <a:extLst>
                  <a:ext uri="{FF2B5EF4-FFF2-40B4-BE49-F238E27FC236}">
                    <a16:creationId xmlns:a16="http://schemas.microsoft.com/office/drawing/2014/main" id="{EB40C88D-4025-5BF2-B422-E102E0F9EA90}"/>
                  </a:ext>
                </a:extLst>
              </p:cNvPr>
              <p:cNvSpPr>
                <a:spLocks noGrp="1" noRot="1" noChangeAspect="1" noMove="1" noResize="1" noEditPoints="1" noAdjustHandles="1" noChangeArrowheads="1" noChangeShapeType="1" noTextEdit="1"/>
              </p:cNvSpPr>
              <p:nvPr>
                <p:ph type="title"/>
              </p:nvPr>
            </p:nvSpPr>
            <p:spPr>
              <a:xfrm>
                <a:off x="1081447" y="5784913"/>
                <a:ext cx="6981105" cy="780789"/>
              </a:xfrm>
              <a:blipFill>
                <a:blip r:embed="rId3"/>
                <a:stretch>
                  <a:fillRect/>
                </a:stretch>
              </a:blipFill>
            </p:spPr>
            <p:txBody>
              <a:bodyPr/>
              <a:lstStyle/>
              <a:p>
                <a:r>
                  <a:rPr lang="fr-FR">
                    <a:noFill/>
                  </a:rPr>
                  <a:t> </a:t>
                </a:r>
              </a:p>
            </p:txBody>
          </p:sp>
        </mc:Fallback>
      </mc:AlternateContent>
      <p:cxnSp>
        <p:nvCxnSpPr>
          <p:cNvPr id="13" name="Connecteur droit 12">
            <a:extLst>
              <a:ext uri="{FF2B5EF4-FFF2-40B4-BE49-F238E27FC236}">
                <a16:creationId xmlns:a16="http://schemas.microsoft.com/office/drawing/2014/main" id="{BE4D07EE-BADF-F547-A9D7-CA086361423E}"/>
              </a:ext>
            </a:extLst>
          </p:cNvPr>
          <p:cNvCxnSpPr>
            <a:cxnSpLocks/>
          </p:cNvCxnSpPr>
          <p:nvPr/>
        </p:nvCxnSpPr>
        <p:spPr>
          <a:xfrm>
            <a:off x="4261898" y="5678956"/>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D2F834E1-9DFF-81C3-F455-CB8D52984C5C}"/>
              </a:ext>
            </a:extLst>
          </p:cNvPr>
          <p:cNvPicPr>
            <a:picLocks noChangeAspect="1"/>
          </p:cNvPicPr>
          <p:nvPr/>
        </p:nvPicPr>
        <p:blipFill>
          <a:blip r:embed="rId4"/>
          <a:stretch>
            <a:fillRect/>
          </a:stretch>
        </p:blipFill>
        <p:spPr>
          <a:xfrm>
            <a:off x="1380961" y="1156040"/>
            <a:ext cx="6382078" cy="4286470"/>
          </a:xfrm>
          <a:prstGeom prst="rect">
            <a:avLst/>
          </a:prstGeom>
        </p:spPr>
      </p:pic>
      <p:sp>
        <p:nvSpPr>
          <p:cNvPr id="2" name="Espace réservé du numéro de diapositive 1">
            <a:extLst>
              <a:ext uri="{FF2B5EF4-FFF2-40B4-BE49-F238E27FC236}">
                <a16:creationId xmlns:a16="http://schemas.microsoft.com/office/drawing/2014/main" id="{D95C4991-891B-5B8A-9F0F-F8997D448004}"/>
              </a:ext>
            </a:extLst>
          </p:cNvPr>
          <p:cNvSpPr>
            <a:spLocks noGrp="1"/>
          </p:cNvSpPr>
          <p:nvPr>
            <p:ph type="sldNum" sz="quarter" idx="12"/>
          </p:nvPr>
        </p:nvSpPr>
        <p:spPr/>
        <p:txBody>
          <a:bodyPr/>
          <a:lstStyle/>
          <a:p>
            <a:fld id="{DF28FB93-0A08-4E7D-8E63-9EFA29F1E093}" type="slidenum">
              <a:rPr lang="en-US" smtClean="0"/>
              <a:pPr/>
              <a:t>18</a:t>
            </a:fld>
            <a:endParaRPr lang="en-US" dirty="0"/>
          </a:p>
        </p:txBody>
      </p:sp>
    </p:spTree>
    <p:extLst>
      <p:ext uri="{BB962C8B-B14F-4D97-AF65-F5344CB8AC3E}">
        <p14:creationId xmlns:p14="http://schemas.microsoft.com/office/powerpoint/2010/main" val="56919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B16BC-BC07-7EB6-A87E-CE710370A499}"/>
            </a:ext>
          </a:extLst>
        </p:cNvPr>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29E75E9E-A4E1-2879-E52F-A5459498DFAB}"/>
              </a:ext>
            </a:extLst>
          </p:cNvPr>
          <p:cNvSpPr>
            <a:spLocks noGrp="1"/>
          </p:cNvSpPr>
          <p:nvPr>
            <p:ph type="body" sz="quarter" idx="13"/>
          </p:nvPr>
        </p:nvSpPr>
        <p:spPr/>
        <p:txBody>
          <a:bodyPr>
            <a:normAutofit lnSpcReduction="10000"/>
          </a:bodyPr>
          <a:lstStyle/>
          <a:p>
            <a:r>
              <a:rPr lang="fr-FR" dirty="0"/>
              <a:t>Modèle numérique </a:t>
            </a:r>
          </a:p>
          <a:p>
            <a:endParaRPr lang="fr-FR" dirty="0"/>
          </a:p>
        </p:txBody>
      </p:sp>
      <p:sp>
        <p:nvSpPr>
          <p:cNvPr id="7" name="Titre 3">
            <a:extLst>
              <a:ext uri="{FF2B5EF4-FFF2-40B4-BE49-F238E27FC236}">
                <a16:creationId xmlns:a16="http://schemas.microsoft.com/office/drawing/2014/main" id="{18DB29EA-1B59-9EB0-E700-34FA01AF1E91}"/>
              </a:ext>
            </a:extLst>
          </p:cNvPr>
          <p:cNvSpPr txBox="1">
            <a:spLocks/>
          </p:cNvSpPr>
          <p:nvPr/>
        </p:nvSpPr>
        <p:spPr>
          <a:xfrm>
            <a:off x="6084" y="237117"/>
            <a:ext cx="395366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fr-FR" sz="2400" dirty="0"/>
          </a:p>
        </p:txBody>
      </p:sp>
      <p:sp>
        <p:nvSpPr>
          <p:cNvPr id="9" name="Titre 3">
            <a:extLst>
              <a:ext uri="{FF2B5EF4-FFF2-40B4-BE49-F238E27FC236}">
                <a16:creationId xmlns:a16="http://schemas.microsoft.com/office/drawing/2014/main" id="{AA116CC3-B573-A968-7D73-30917C6732C9}"/>
              </a:ext>
            </a:extLst>
          </p:cNvPr>
          <p:cNvSpPr txBox="1">
            <a:spLocks/>
          </p:cNvSpPr>
          <p:nvPr/>
        </p:nvSpPr>
        <p:spPr>
          <a:xfrm>
            <a:off x="136223" y="597465"/>
            <a:ext cx="426431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400" dirty="0"/>
              <a:t>Validation expérimentale du modèle</a:t>
            </a:r>
          </a:p>
        </p:txBody>
      </p:sp>
      <p:sp>
        <p:nvSpPr>
          <p:cNvPr id="2" name="Espace réservé du numéro de diapositive 1">
            <a:extLst>
              <a:ext uri="{FF2B5EF4-FFF2-40B4-BE49-F238E27FC236}">
                <a16:creationId xmlns:a16="http://schemas.microsoft.com/office/drawing/2014/main" id="{0498B70E-E458-EE69-18C0-B84EA0AB07A7}"/>
              </a:ext>
            </a:extLst>
          </p:cNvPr>
          <p:cNvSpPr>
            <a:spLocks noGrp="1"/>
          </p:cNvSpPr>
          <p:nvPr>
            <p:ph type="sldNum" sz="quarter" idx="12"/>
          </p:nvPr>
        </p:nvSpPr>
        <p:spPr/>
        <p:txBody>
          <a:bodyPr/>
          <a:lstStyle/>
          <a:p>
            <a:fld id="{DF28FB93-0A08-4E7D-8E63-9EFA29F1E093}" type="slidenum">
              <a:rPr lang="en-US" smtClean="0"/>
              <a:pPr/>
              <a:t>19</a:t>
            </a:fld>
            <a:endParaRPr lang="en-US" dirty="0"/>
          </a:p>
        </p:txBody>
      </p:sp>
      <p:pic>
        <p:nvPicPr>
          <p:cNvPr id="5" name="Image 4">
            <a:extLst>
              <a:ext uri="{FF2B5EF4-FFF2-40B4-BE49-F238E27FC236}">
                <a16:creationId xmlns:a16="http://schemas.microsoft.com/office/drawing/2014/main" id="{E1B39FEC-B705-A102-8E73-7DE39545BE89}"/>
              </a:ext>
            </a:extLst>
          </p:cNvPr>
          <p:cNvPicPr>
            <a:picLocks noChangeAspect="1"/>
          </p:cNvPicPr>
          <p:nvPr/>
        </p:nvPicPr>
        <p:blipFill>
          <a:blip r:embed="rId3"/>
          <a:stretch>
            <a:fillRect/>
          </a:stretch>
        </p:blipFill>
        <p:spPr>
          <a:xfrm>
            <a:off x="204803" y="2330381"/>
            <a:ext cx="4722353" cy="3541765"/>
          </a:xfrm>
          <a:prstGeom prst="rect">
            <a:avLst/>
          </a:prstGeom>
        </p:spPr>
      </p:pic>
      <p:pic>
        <p:nvPicPr>
          <p:cNvPr id="11" name="Image 10">
            <a:extLst>
              <a:ext uri="{FF2B5EF4-FFF2-40B4-BE49-F238E27FC236}">
                <a16:creationId xmlns:a16="http://schemas.microsoft.com/office/drawing/2014/main" id="{388205E8-67FD-AFD1-A545-AF5C6DCA7680}"/>
              </a:ext>
            </a:extLst>
          </p:cNvPr>
          <p:cNvPicPr>
            <a:picLocks noChangeAspect="1"/>
          </p:cNvPicPr>
          <p:nvPr/>
        </p:nvPicPr>
        <p:blipFill>
          <a:blip r:embed="rId4"/>
          <a:stretch>
            <a:fillRect/>
          </a:stretch>
        </p:blipFill>
        <p:spPr>
          <a:xfrm rot="5400000">
            <a:off x="4672223" y="1681372"/>
            <a:ext cx="4789456" cy="3592092"/>
          </a:xfrm>
          <a:prstGeom prst="rect">
            <a:avLst/>
          </a:prstGeom>
        </p:spPr>
      </p:pic>
      <p:sp>
        <p:nvSpPr>
          <p:cNvPr id="12" name="Rectangle 11">
            <a:extLst>
              <a:ext uri="{FF2B5EF4-FFF2-40B4-BE49-F238E27FC236}">
                <a16:creationId xmlns:a16="http://schemas.microsoft.com/office/drawing/2014/main" id="{0FF77DD1-E571-0346-33FE-5C0F3D9F8472}"/>
              </a:ext>
            </a:extLst>
          </p:cNvPr>
          <p:cNvSpPr/>
          <p:nvPr/>
        </p:nvSpPr>
        <p:spPr>
          <a:xfrm>
            <a:off x="1560537" y="6137476"/>
            <a:ext cx="1429601" cy="483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paraffine</a:t>
            </a:r>
          </a:p>
        </p:txBody>
      </p:sp>
      <p:cxnSp>
        <p:nvCxnSpPr>
          <p:cNvPr id="13" name="Connecteur droit avec flèche 12">
            <a:extLst>
              <a:ext uri="{FF2B5EF4-FFF2-40B4-BE49-F238E27FC236}">
                <a16:creationId xmlns:a16="http://schemas.microsoft.com/office/drawing/2014/main" id="{1B7D7317-19CC-7A02-2F8B-99846A552183}"/>
              </a:ext>
            </a:extLst>
          </p:cNvPr>
          <p:cNvCxnSpPr>
            <a:cxnSpLocks/>
            <a:stCxn id="12" idx="0"/>
          </p:cNvCxnSpPr>
          <p:nvPr/>
        </p:nvCxnSpPr>
        <p:spPr>
          <a:xfrm flipV="1">
            <a:off x="2275338" y="4000500"/>
            <a:ext cx="0" cy="2136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485E198-766C-4555-177E-BED16F225B39}"/>
              </a:ext>
            </a:extLst>
          </p:cNvPr>
          <p:cNvSpPr/>
          <p:nvPr/>
        </p:nvSpPr>
        <p:spPr>
          <a:xfrm>
            <a:off x="3389337" y="6137476"/>
            <a:ext cx="1537819" cy="560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Capteur de température</a:t>
            </a:r>
          </a:p>
        </p:txBody>
      </p:sp>
      <p:cxnSp>
        <p:nvCxnSpPr>
          <p:cNvPr id="21" name="Connecteur droit avec flèche 20">
            <a:extLst>
              <a:ext uri="{FF2B5EF4-FFF2-40B4-BE49-F238E27FC236}">
                <a16:creationId xmlns:a16="http://schemas.microsoft.com/office/drawing/2014/main" id="{565B7490-EF24-8745-9774-C9DA2C7FFD72}"/>
              </a:ext>
            </a:extLst>
          </p:cNvPr>
          <p:cNvCxnSpPr>
            <a:cxnSpLocks/>
            <a:stCxn id="17" idx="0"/>
          </p:cNvCxnSpPr>
          <p:nvPr/>
        </p:nvCxnSpPr>
        <p:spPr>
          <a:xfrm flipH="1" flipV="1">
            <a:off x="2990138" y="4137660"/>
            <a:ext cx="1168109" cy="1999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5091F04-CA36-22FE-DF6E-9606C88EE55D}"/>
              </a:ext>
            </a:extLst>
          </p:cNvPr>
          <p:cNvSpPr/>
          <p:nvPr/>
        </p:nvSpPr>
        <p:spPr>
          <a:xfrm>
            <a:off x="6002601" y="6137476"/>
            <a:ext cx="1640259" cy="560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Thermostat à 0°C</a:t>
            </a:r>
          </a:p>
        </p:txBody>
      </p:sp>
      <p:cxnSp>
        <p:nvCxnSpPr>
          <p:cNvPr id="25" name="Connecteur droit avec flèche 24">
            <a:extLst>
              <a:ext uri="{FF2B5EF4-FFF2-40B4-BE49-F238E27FC236}">
                <a16:creationId xmlns:a16="http://schemas.microsoft.com/office/drawing/2014/main" id="{AFA49696-396B-C058-F38D-8E7DAA4CC6A3}"/>
              </a:ext>
            </a:extLst>
          </p:cNvPr>
          <p:cNvCxnSpPr>
            <a:cxnSpLocks/>
            <a:stCxn id="24" idx="0"/>
          </p:cNvCxnSpPr>
          <p:nvPr/>
        </p:nvCxnSpPr>
        <p:spPr>
          <a:xfrm flipV="1">
            <a:off x="6822731" y="4937760"/>
            <a:ext cx="45931" cy="119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918A5AE-33DB-BC7D-3729-3B254AD3792A}"/>
              </a:ext>
            </a:extLst>
          </p:cNvPr>
          <p:cNvSpPr/>
          <p:nvPr/>
        </p:nvSpPr>
        <p:spPr>
          <a:xfrm>
            <a:off x="3389337" y="1406585"/>
            <a:ext cx="1640259" cy="560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Thermostat à 95°C</a:t>
            </a:r>
          </a:p>
        </p:txBody>
      </p:sp>
      <p:cxnSp>
        <p:nvCxnSpPr>
          <p:cNvPr id="30" name="Connecteur droit avec flèche 29">
            <a:extLst>
              <a:ext uri="{FF2B5EF4-FFF2-40B4-BE49-F238E27FC236}">
                <a16:creationId xmlns:a16="http://schemas.microsoft.com/office/drawing/2014/main" id="{531CA134-253F-0727-2C44-9B6F5DA1336F}"/>
              </a:ext>
            </a:extLst>
          </p:cNvPr>
          <p:cNvCxnSpPr>
            <a:cxnSpLocks/>
            <a:stCxn id="29" idx="3"/>
          </p:cNvCxnSpPr>
          <p:nvPr/>
        </p:nvCxnSpPr>
        <p:spPr>
          <a:xfrm>
            <a:off x="5029596" y="1686837"/>
            <a:ext cx="1973184" cy="1229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032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28C5CA-342F-016E-3820-B8D397DB6C0D}"/>
              </a:ext>
            </a:extLst>
          </p:cNvPr>
          <p:cNvSpPr>
            <a:spLocks noGrp="1"/>
          </p:cNvSpPr>
          <p:nvPr>
            <p:ph type="title"/>
          </p:nvPr>
        </p:nvSpPr>
        <p:spPr>
          <a:xfrm>
            <a:off x="581979" y="1066799"/>
            <a:ext cx="3232313" cy="970450"/>
          </a:xfrm>
        </p:spPr>
        <p:txBody>
          <a:bodyPr>
            <a:normAutofit fontScale="90000"/>
          </a:bodyPr>
          <a:lstStyle/>
          <a:p>
            <a:r>
              <a:rPr lang="fr-FR" dirty="0"/>
              <a:t>Introduction – Contexte</a:t>
            </a:r>
            <a:br>
              <a:rPr lang="fr-FR" dirty="0"/>
            </a:br>
            <a:endParaRPr lang="fr-FR" dirty="0"/>
          </a:p>
        </p:txBody>
      </p:sp>
      <p:sp>
        <p:nvSpPr>
          <p:cNvPr id="4" name="Espace réservé du texte 3">
            <a:extLst>
              <a:ext uri="{FF2B5EF4-FFF2-40B4-BE49-F238E27FC236}">
                <a16:creationId xmlns:a16="http://schemas.microsoft.com/office/drawing/2014/main" id="{C618C40F-A21E-7B68-86F8-ECBE003A1093}"/>
              </a:ext>
            </a:extLst>
          </p:cNvPr>
          <p:cNvSpPr>
            <a:spLocks noGrp="1"/>
          </p:cNvSpPr>
          <p:nvPr>
            <p:ph type="body" sz="quarter" idx="13"/>
          </p:nvPr>
        </p:nvSpPr>
        <p:spPr/>
        <p:txBody>
          <a:bodyPr/>
          <a:lstStyle/>
          <a:p>
            <a:r>
              <a:rPr lang="fr-FR" dirty="0"/>
              <a:t>Introduction 															</a:t>
            </a:r>
          </a:p>
        </p:txBody>
      </p:sp>
      <p:sp>
        <p:nvSpPr>
          <p:cNvPr id="5" name="Espace réservé du texte 5">
            <a:extLst>
              <a:ext uri="{FF2B5EF4-FFF2-40B4-BE49-F238E27FC236}">
                <a16:creationId xmlns:a16="http://schemas.microsoft.com/office/drawing/2014/main" id="{8E0C73B7-868C-6D5E-FB0C-8413B5A0A37A}"/>
              </a:ext>
            </a:extLst>
          </p:cNvPr>
          <p:cNvSpPr txBox="1">
            <a:spLocks/>
          </p:cNvSpPr>
          <p:nvPr/>
        </p:nvSpPr>
        <p:spPr>
          <a:xfrm>
            <a:off x="669445" y="2419501"/>
            <a:ext cx="2780167" cy="2884516"/>
          </a:xfrm>
          <a:prstGeom prst="rect">
            <a:avLst/>
          </a:prstGeom>
        </p:spPr>
        <p:txBody>
          <a:bodyPr>
            <a:normAutofit fontScale="77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fr-FR"/>
          </a:p>
          <a:p>
            <a:r>
              <a:rPr lang="fr-FR"/>
              <a:t>Augmentation des températures dû à la crise climatique </a:t>
            </a:r>
          </a:p>
          <a:p>
            <a:endParaRPr lang="fr-FR"/>
          </a:p>
          <a:p>
            <a:r>
              <a:rPr lang="fr-FR"/>
              <a:t>Importance du secteur du bâtiment concernant les gaz à effet de serre</a:t>
            </a:r>
          </a:p>
          <a:p>
            <a:endParaRPr lang="fr-FR"/>
          </a:p>
          <a:p>
            <a:r>
              <a:rPr lang="fr-FR"/>
              <a:t>Système de climatisation active énergivore</a:t>
            </a:r>
            <a:endParaRPr lang="fr-FR" dirty="0"/>
          </a:p>
        </p:txBody>
      </p:sp>
      <p:cxnSp>
        <p:nvCxnSpPr>
          <p:cNvPr id="6" name="Connecteur droit 5">
            <a:extLst>
              <a:ext uri="{FF2B5EF4-FFF2-40B4-BE49-F238E27FC236}">
                <a16:creationId xmlns:a16="http://schemas.microsoft.com/office/drawing/2014/main" id="{BBF3F17E-A446-63ED-39B0-C5933C2881EC}"/>
              </a:ext>
            </a:extLst>
          </p:cNvPr>
          <p:cNvCxnSpPr>
            <a:cxnSpLocks/>
          </p:cNvCxnSpPr>
          <p:nvPr/>
        </p:nvCxnSpPr>
        <p:spPr>
          <a:xfrm>
            <a:off x="1712794" y="2237818"/>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834419-2C32-9EEE-A2BF-1C94AA1CE4B7}"/>
              </a:ext>
            </a:extLst>
          </p:cNvPr>
          <p:cNvSpPr/>
          <p:nvPr/>
        </p:nvSpPr>
        <p:spPr>
          <a:xfrm>
            <a:off x="4681785" y="1851661"/>
            <a:ext cx="3669030" cy="356344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6F67E9E0-F8E5-C7A9-6C64-2BC53A457C95}"/>
              </a:ext>
            </a:extLst>
          </p:cNvPr>
          <p:cNvPicPr>
            <a:picLocks noChangeAspect="1"/>
          </p:cNvPicPr>
          <p:nvPr/>
        </p:nvPicPr>
        <p:blipFill>
          <a:blip r:embed="rId3"/>
          <a:srcRect l="29707" t="14666" r="18332" b="14000"/>
          <a:stretch/>
        </p:blipFill>
        <p:spPr>
          <a:xfrm rot="5400000">
            <a:off x="4945781" y="1984459"/>
            <a:ext cx="3563450" cy="3669030"/>
          </a:xfrm>
          <a:prstGeom prst="rect">
            <a:avLst/>
          </a:prstGeom>
        </p:spPr>
      </p:pic>
      <p:sp>
        <p:nvSpPr>
          <p:cNvPr id="3" name="Espace réservé du numéro de diapositive 2">
            <a:extLst>
              <a:ext uri="{FF2B5EF4-FFF2-40B4-BE49-F238E27FC236}">
                <a16:creationId xmlns:a16="http://schemas.microsoft.com/office/drawing/2014/main" id="{6A39D14B-8D13-1333-7FCE-D42CD121591C}"/>
              </a:ext>
            </a:extLst>
          </p:cNvPr>
          <p:cNvSpPr>
            <a:spLocks noGrp="1"/>
          </p:cNvSpPr>
          <p:nvPr>
            <p:ph type="sldNum" sz="quarter" idx="12"/>
          </p:nvPr>
        </p:nvSpPr>
        <p:spPr/>
        <p:txBody>
          <a:bodyPr/>
          <a:lstStyle/>
          <a:p>
            <a:fld id="{DF28FB93-0A08-4E7D-8E63-9EFA29F1E093}" type="slidenum">
              <a:rPr lang="en-US" smtClean="0"/>
              <a:pPr/>
              <a:t>2</a:t>
            </a:fld>
            <a:endParaRPr lang="en-US" dirty="0"/>
          </a:p>
        </p:txBody>
      </p:sp>
    </p:spTree>
    <p:extLst>
      <p:ext uri="{BB962C8B-B14F-4D97-AF65-F5344CB8AC3E}">
        <p14:creationId xmlns:p14="http://schemas.microsoft.com/office/powerpoint/2010/main" val="53535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5A02F-5D84-3AAB-0A28-D4814AF86CF1}"/>
            </a:ext>
          </a:extLst>
        </p:cNvPr>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8DD0E295-216D-EE11-77D2-BC8121A295CD}"/>
              </a:ext>
            </a:extLst>
          </p:cNvPr>
          <p:cNvSpPr>
            <a:spLocks noGrp="1"/>
          </p:cNvSpPr>
          <p:nvPr>
            <p:ph type="body" sz="quarter" idx="13"/>
          </p:nvPr>
        </p:nvSpPr>
        <p:spPr/>
        <p:txBody>
          <a:bodyPr>
            <a:normAutofit lnSpcReduction="10000"/>
          </a:bodyPr>
          <a:lstStyle/>
          <a:p>
            <a:r>
              <a:rPr lang="fr-FR" dirty="0"/>
              <a:t>Modèle numérique </a:t>
            </a:r>
          </a:p>
          <a:p>
            <a:endParaRPr lang="fr-FR" dirty="0"/>
          </a:p>
        </p:txBody>
      </p:sp>
      <p:sp>
        <p:nvSpPr>
          <p:cNvPr id="7" name="Titre 3">
            <a:extLst>
              <a:ext uri="{FF2B5EF4-FFF2-40B4-BE49-F238E27FC236}">
                <a16:creationId xmlns:a16="http://schemas.microsoft.com/office/drawing/2014/main" id="{2BE59778-5BE9-7F6C-25CE-B793F2A77E0E}"/>
              </a:ext>
            </a:extLst>
          </p:cNvPr>
          <p:cNvSpPr txBox="1">
            <a:spLocks/>
          </p:cNvSpPr>
          <p:nvPr/>
        </p:nvSpPr>
        <p:spPr>
          <a:xfrm>
            <a:off x="6084" y="237117"/>
            <a:ext cx="395366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fr-FR" sz="2400" dirty="0"/>
          </a:p>
        </p:txBody>
      </p:sp>
      <mc:AlternateContent xmlns:mc="http://schemas.openxmlformats.org/markup-compatibility/2006" xmlns:a14="http://schemas.microsoft.com/office/drawing/2010/main">
        <mc:Choice Requires="a14">
          <p:sp>
            <p:nvSpPr>
              <p:cNvPr id="9" name="Titre 3">
                <a:extLst>
                  <a:ext uri="{FF2B5EF4-FFF2-40B4-BE49-F238E27FC236}">
                    <a16:creationId xmlns:a16="http://schemas.microsoft.com/office/drawing/2014/main" id="{188A3C6F-8785-1C29-3320-FD344F93203D}"/>
                  </a:ext>
                </a:extLst>
              </p:cNvPr>
              <p:cNvSpPr txBox="1">
                <a:spLocks/>
              </p:cNvSpPr>
              <p:nvPr/>
            </p:nvSpPr>
            <p:spPr>
              <a:xfrm>
                <a:off x="136223" y="597465"/>
                <a:ext cx="4264312" cy="970450"/>
              </a:xfrm>
              <a:prstGeom prst="rect">
                <a:avLst/>
              </a:prstGeom>
              <a:effectLst>
                <a:outerShdw blurRad="25400" dir="17880000">
                  <a:srgbClr val="000000">
                    <a:alpha val="46000"/>
                  </a:srgbClr>
                </a:outerShdw>
              </a:effectLst>
            </p:spPr>
            <p:txBody>
              <a:bodyPr vert="horz" lIns="91440" tIns="45720" rIns="91440" bIns="45720" rtlCol="0" anchor="ctr">
                <a:normAutofit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Condition de stabilité respecté : </a:t>
                </a:r>
                <a14:m>
                  <m:oMath xmlns:m="http://schemas.openxmlformats.org/officeDocument/2006/math">
                    <m:r>
                      <m:rPr>
                        <m:sty m:val="p"/>
                      </m:rPr>
                      <a:rPr lang="fr-FR" sz="2400" smtClean="0">
                        <a:latin typeface="Cambria Math" panose="02040503050406030204" pitchFamily="18" charset="0"/>
                      </a:rPr>
                      <m:t>Δ</m:t>
                    </m:r>
                    <m:r>
                      <a:rPr lang="fr-FR" sz="2400" i="1">
                        <a:latin typeface="Cambria Math" panose="02040503050406030204" pitchFamily="18" charset="0"/>
                      </a:rPr>
                      <m:t>𝑡</m:t>
                    </m:r>
                    <m:r>
                      <a:rPr lang="fr-FR" sz="2400" b="0" i="0" smtClean="0">
                        <a:latin typeface="Cambria Math" panose="02040503050406030204" pitchFamily="18" charset="0"/>
                      </a:rPr>
                      <m:t>=0,01</m:t>
                    </m:r>
                    <m:r>
                      <m:rPr>
                        <m:sty m:val="p"/>
                      </m:rPr>
                      <a:rPr lang="fr-FR" sz="2400" b="0" i="0" smtClean="0">
                        <a:latin typeface="Cambria Math" panose="02040503050406030204" pitchFamily="18" charset="0"/>
                      </a:rPr>
                      <m:t>s</m:t>
                    </m:r>
                    <m:r>
                      <a:rPr lang="fr-FR" sz="2400" b="0" i="0" smtClean="0">
                        <a:latin typeface="Cambria Math" panose="02040503050406030204" pitchFamily="18" charset="0"/>
                      </a:rPr>
                      <m:t> </m:t>
                    </m:r>
                    <m:r>
                      <m:rPr>
                        <m:sty m:val="p"/>
                      </m:rPr>
                      <a:rPr lang="fr-FR" sz="2400" b="0" i="0" smtClean="0">
                        <a:latin typeface="Cambria Math" panose="02040503050406030204" pitchFamily="18" charset="0"/>
                      </a:rPr>
                      <m:t>et</m:t>
                    </m:r>
                    <m:r>
                      <a:rPr lang="fr-FR" sz="2400" b="0" i="0" smtClean="0">
                        <a:latin typeface="Cambria Math" panose="02040503050406030204" pitchFamily="18" charset="0"/>
                      </a:rPr>
                      <m:t> </m:t>
                    </m:r>
                    <m:f>
                      <m:fPr>
                        <m:ctrlPr>
                          <a:rPr lang="fr-FR" sz="2400" i="1">
                            <a:solidFill>
                              <a:srgbClr val="836967"/>
                            </a:solidFill>
                            <a:latin typeface="Cambria Math" panose="02040503050406030204" pitchFamily="18" charset="0"/>
                          </a:rPr>
                        </m:ctrlPr>
                      </m:fPr>
                      <m:num>
                        <m:r>
                          <a:rPr lang="fr-FR" sz="2400" i="1">
                            <a:latin typeface="Cambria Math" panose="02040503050406030204" pitchFamily="18" charset="0"/>
                          </a:rPr>
                          <m:t>𝜌</m:t>
                        </m:r>
                        <m:r>
                          <a:rPr lang="fr-FR" sz="2400" i="1">
                            <a:latin typeface="Cambria Math" panose="02040503050406030204" pitchFamily="18" charset="0"/>
                          </a:rPr>
                          <m:t>𝑐</m:t>
                        </m:r>
                        <m:r>
                          <m:rPr>
                            <m:sty m:val="p"/>
                          </m:rPr>
                          <a:rPr lang="fr-FR" sz="2400">
                            <a:latin typeface="Cambria Math" panose="02040503050406030204" pitchFamily="18" charset="0"/>
                          </a:rPr>
                          <m:t>Δ</m:t>
                        </m:r>
                        <m:sSup>
                          <m:sSupPr>
                            <m:ctrlPr>
                              <a:rPr lang="fr-FR" sz="2400" i="1">
                                <a:solidFill>
                                  <a:srgbClr val="836967"/>
                                </a:solidFill>
                                <a:latin typeface="Cambria Math" panose="02040503050406030204" pitchFamily="18" charset="0"/>
                              </a:rPr>
                            </m:ctrlPr>
                          </m:sSupPr>
                          <m:e>
                            <m:r>
                              <a:rPr lang="fr-FR" sz="2400" i="1">
                                <a:latin typeface="Cambria Math" panose="02040503050406030204" pitchFamily="18" charset="0"/>
                              </a:rPr>
                              <m:t>𝑥</m:t>
                            </m:r>
                          </m:e>
                          <m:sup>
                            <m:r>
                              <a:rPr lang="fr-FR" sz="2400">
                                <a:latin typeface="Cambria Math" panose="02040503050406030204" pitchFamily="18" charset="0"/>
                              </a:rPr>
                              <m:t>2</m:t>
                            </m:r>
                          </m:sup>
                        </m:sSup>
                      </m:num>
                      <m:den>
                        <m:r>
                          <a:rPr lang="fr-FR" sz="2400">
                            <a:latin typeface="Cambria Math" panose="02040503050406030204" pitchFamily="18" charset="0"/>
                          </a:rPr>
                          <m:t>2</m:t>
                        </m:r>
                        <m:r>
                          <a:rPr lang="fr-FR" sz="2400" i="1">
                            <a:latin typeface="Cambria Math" panose="02040503050406030204" pitchFamily="18" charset="0"/>
                          </a:rPr>
                          <m:t>𝑘</m:t>
                        </m:r>
                      </m:den>
                    </m:f>
                  </m:oMath>
                </a14:m>
                <a:r>
                  <a:rPr lang="fr-FR" sz="2400" dirty="0"/>
                  <a:t> = 0,085s</a:t>
                </a:r>
              </a:p>
            </p:txBody>
          </p:sp>
        </mc:Choice>
        <mc:Fallback xmlns="">
          <p:sp>
            <p:nvSpPr>
              <p:cNvPr id="9" name="Titre 3">
                <a:extLst>
                  <a:ext uri="{FF2B5EF4-FFF2-40B4-BE49-F238E27FC236}">
                    <a16:creationId xmlns:a16="http://schemas.microsoft.com/office/drawing/2014/main" id="{188A3C6F-8785-1C29-3320-FD344F93203D}"/>
                  </a:ext>
                </a:extLst>
              </p:cNvPr>
              <p:cNvSpPr txBox="1">
                <a:spLocks noRot="1" noChangeAspect="1" noMove="1" noResize="1" noEditPoints="1" noAdjustHandles="1" noChangeArrowheads="1" noChangeShapeType="1" noTextEdit="1"/>
              </p:cNvSpPr>
              <p:nvPr/>
            </p:nvSpPr>
            <p:spPr>
              <a:xfrm>
                <a:off x="136223" y="597465"/>
                <a:ext cx="4264312" cy="970450"/>
              </a:xfrm>
              <a:prstGeom prst="rect">
                <a:avLst/>
              </a:prstGeom>
              <a:blipFill>
                <a:blip r:embed="rId4"/>
                <a:stretch>
                  <a:fillRect/>
                </a:stretch>
              </a:blipFill>
              <a:effectLst>
                <a:outerShdw blurRad="25400" dir="17880000">
                  <a:srgbClr val="000000">
                    <a:alpha val="46000"/>
                  </a:srgbClr>
                </a:outerShdw>
              </a:effectLst>
            </p:spPr>
            <p:txBody>
              <a:bodyPr/>
              <a:lstStyle/>
              <a:p>
                <a:r>
                  <a:rPr lang="fr-FR">
                    <a:noFill/>
                  </a:rPr>
                  <a:t> </a:t>
                </a:r>
              </a:p>
            </p:txBody>
          </p:sp>
        </mc:Fallback>
      </mc:AlternateContent>
      <p:sp>
        <p:nvSpPr>
          <p:cNvPr id="2" name="Espace réservé du numéro de diapositive 1">
            <a:extLst>
              <a:ext uri="{FF2B5EF4-FFF2-40B4-BE49-F238E27FC236}">
                <a16:creationId xmlns:a16="http://schemas.microsoft.com/office/drawing/2014/main" id="{0567471B-7FCE-F8B9-27D6-3625421D1C41}"/>
              </a:ext>
            </a:extLst>
          </p:cNvPr>
          <p:cNvSpPr>
            <a:spLocks noGrp="1"/>
          </p:cNvSpPr>
          <p:nvPr>
            <p:ph type="sldNum" sz="quarter" idx="12"/>
          </p:nvPr>
        </p:nvSpPr>
        <p:spPr/>
        <p:txBody>
          <a:bodyPr/>
          <a:lstStyle/>
          <a:p>
            <a:fld id="{DF28FB93-0A08-4E7D-8E63-9EFA29F1E093}" type="slidenum">
              <a:rPr lang="en-US" smtClean="0"/>
              <a:pPr/>
              <a:t>20</a:t>
            </a:fld>
            <a:endParaRPr lang="en-US" dirty="0"/>
          </a:p>
        </p:txBody>
      </p:sp>
      <p:sp>
        <p:nvSpPr>
          <p:cNvPr id="18" name="Rectangle 17">
            <a:extLst>
              <a:ext uri="{FF2B5EF4-FFF2-40B4-BE49-F238E27FC236}">
                <a16:creationId xmlns:a16="http://schemas.microsoft.com/office/drawing/2014/main" id="{9620D38A-C838-DA74-B432-1DA6A8C5BF67}"/>
              </a:ext>
            </a:extLst>
          </p:cNvPr>
          <p:cNvSpPr/>
          <p:nvPr/>
        </p:nvSpPr>
        <p:spPr>
          <a:xfrm>
            <a:off x="492857" y="2294615"/>
            <a:ext cx="3907678" cy="269151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7BA29584-D9E4-D20F-F999-D277F136B2C8}"/>
              </a:ext>
            </a:extLst>
          </p:cNvPr>
          <p:cNvSpPr/>
          <p:nvPr/>
        </p:nvSpPr>
        <p:spPr>
          <a:xfrm>
            <a:off x="4743467" y="3896921"/>
            <a:ext cx="3907678" cy="269151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388F3401-EAD4-2B5C-98AC-CB39FF0B47A0}"/>
              </a:ext>
            </a:extLst>
          </p:cNvPr>
          <p:cNvSpPr/>
          <p:nvPr/>
        </p:nvSpPr>
        <p:spPr>
          <a:xfrm>
            <a:off x="4743467" y="875190"/>
            <a:ext cx="3907678" cy="269151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7CC91DDA-E932-F5E9-B40E-6623ABC77B90}"/>
              </a:ext>
            </a:extLst>
          </p:cNvPr>
          <p:cNvPicPr>
            <a:picLocks noChangeAspect="1"/>
          </p:cNvPicPr>
          <p:nvPr/>
        </p:nvPicPr>
        <p:blipFill>
          <a:blip r:embed="rId5"/>
          <a:stretch>
            <a:fillRect/>
          </a:stretch>
        </p:blipFill>
        <p:spPr>
          <a:xfrm>
            <a:off x="645878" y="2386055"/>
            <a:ext cx="3926122" cy="2691517"/>
          </a:xfrm>
          <a:prstGeom prst="rect">
            <a:avLst/>
          </a:prstGeom>
        </p:spPr>
      </p:pic>
      <p:pic>
        <p:nvPicPr>
          <p:cNvPr id="10" name="Image 9">
            <a:extLst>
              <a:ext uri="{FF2B5EF4-FFF2-40B4-BE49-F238E27FC236}">
                <a16:creationId xmlns:a16="http://schemas.microsoft.com/office/drawing/2014/main" id="{DC3B09F9-1E23-2B6E-45D2-9164D836E9FB}"/>
              </a:ext>
            </a:extLst>
          </p:cNvPr>
          <p:cNvPicPr>
            <a:picLocks noChangeAspect="1"/>
          </p:cNvPicPr>
          <p:nvPr/>
        </p:nvPicPr>
        <p:blipFill>
          <a:blip r:embed="rId6"/>
          <a:stretch>
            <a:fillRect/>
          </a:stretch>
        </p:blipFill>
        <p:spPr>
          <a:xfrm>
            <a:off x="4873604" y="979752"/>
            <a:ext cx="4102756" cy="2812607"/>
          </a:xfrm>
          <a:prstGeom prst="rect">
            <a:avLst/>
          </a:prstGeom>
        </p:spPr>
      </p:pic>
      <p:pic>
        <p:nvPicPr>
          <p:cNvPr id="16" name="Image 15">
            <a:extLst>
              <a:ext uri="{FF2B5EF4-FFF2-40B4-BE49-F238E27FC236}">
                <a16:creationId xmlns:a16="http://schemas.microsoft.com/office/drawing/2014/main" id="{72F70756-4929-A9C3-2B20-DF1161DF2A36}"/>
              </a:ext>
            </a:extLst>
          </p:cNvPr>
          <p:cNvPicPr>
            <a:picLocks noChangeAspect="1"/>
          </p:cNvPicPr>
          <p:nvPr/>
        </p:nvPicPr>
        <p:blipFill>
          <a:blip r:embed="rId7"/>
          <a:stretch>
            <a:fillRect/>
          </a:stretch>
        </p:blipFill>
        <p:spPr>
          <a:xfrm>
            <a:off x="4873604" y="3999938"/>
            <a:ext cx="4102757" cy="2812608"/>
          </a:xfrm>
          <a:prstGeom prst="rect">
            <a:avLst/>
          </a:prstGeom>
        </p:spPr>
      </p:pic>
    </p:spTree>
    <p:extLst>
      <p:ext uri="{BB962C8B-B14F-4D97-AF65-F5344CB8AC3E}">
        <p14:creationId xmlns:p14="http://schemas.microsoft.com/office/powerpoint/2010/main" val="21780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2719A-99A5-849B-4EC2-2FC828566641}"/>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FCF187E6-37AD-01DC-3E1C-FEA4C9224BF1}"/>
              </a:ext>
            </a:extLst>
          </p:cNvPr>
          <p:cNvPicPr>
            <a:picLocks noChangeAspect="1"/>
          </p:cNvPicPr>
          <p:nvPr/>
        </p:nvPicPr>
        <p:blipFill>
          <a:blip r:embed="rId3"/>
          <a:stretch>
            <a:fillRect/>
          </a:stretch>
        </p:blipFill>
        <p:spPr>
          <a:xfrm>
            <a:off x="1110077" y="1359316"/>
            <a:ext cx="7592294" cy="4866222"/>
          </a:xfrm>
          <a:prstGeom prst="rect">
            <a:avLst/>
          </a:prstGeom>
        </p:spPr>
      </p:pic>
      <p:sp>
        <p:nvSpPr>
          <p:cNvPr id="5" name="Espace réservé du texte 4">
            <a:extLst>
              <a:ext uri="{FF2B5EF4-FFF2-40B4-BE49-F238E27FC236}">
                <a16:creationId xmlns:a16="http://schemas.microsoft.com/office/drawing/2014/main" id="{84FC4F93-A891-201F-6FA4-9567598E5DEE}"/>
              </a:ext>
            </a:extLst>
          </p:cNvPr>
          <p:cNvSpPr>
            <a:spLocks noGrp="1"/>
          </p:cNvSpPr>
          <p:nvPr>
            <p:ph type="body" sz="quarter" idx="13"/>
          </p:nvPr>
        </p:nvSpPr>
        <p:spPr/>
        <p:txBody>
          <a:bodyPr/>
          <a:lstStyle/>
          <a:p>
            <a:r>
              <a:rPr lang="fr-FR" dirty="0"/>
              <a:t>Modèle Numérique</a:t>
            </a:r>
          </a:p>
        </p:txBody>
      </p:sp>
      <p:sp>
        <p:nvSpPr>
          <p:cNvPr id="8" name="Titre 3">
            <a:extLst>
              <a:ext uri="{FF2B5EF4-FFF2-40B4-BE49-F238E27FC236}">
                <a16:creationId xmlns:a16="http://schemas.microsoft.com/office/drawing/2014/main" id="{017B142E-FD23-13F9-F770-24CE2397828E}"/>
              </a:ext>
            </a:extLst>
          </p:cNvPr>
          <p:cNvSpPr txBox="1">
            <a:spLocks/>
          </p:cNvSpPr>
          <p:nvPr/>
        </p:nvSpPr>
        <p:spPr>
          <a:xfrm>
            <a:off x="6084" y="388865"/>
            <a:ext cx="8960113"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Évolution de la température dans une pièce avec une isolation MCP </a:t>
            </a:r>
          </a:p>
        </p:txBody>
      </p:sp>
      <p:cxnSp>
        <p:nvCxnSpPr>
          <p:cNvPr id="7" name="Connecteur droit 6">
            <a:extLst>
              <a:ext uri="{FF2B5EF4-FFF2-40B4-BE49-F238E27FC236}">
                <a16:creationId xmlns:a16="http://schemas.microsoft.com/office/drawing/2014/main" id="{AD339D0E-7D5C-6817-05E6-75B62CAD44EC}"/>
              </a:ext>
            </a:extLst>
          </p:cNvPr>
          <p:cNvCxnSpPr/>
          <p:nvPr/>
        </p:nvCxnSpPr>
        <p:spPr>
          <a:xfrm>
            <a:off x="5044190" y="2345961"/>
            <a:ext cx="0" cy="3395272"/>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A0E57804-3721-292A-7AE5-6275412EF290}"/>
              </a:ext>
            </a:extLst>
          </p:cNvPr>
          <p:cNvCxnSpPr>
            <a:cxnSpLocks/>
          </p:cNvCxnSpPr>
          <p:nvPr/>
        </p:nvCxnSpPr>
        <p:spPr>
          <a:xfrm>
            <a:off x="5470910" y="3528053"/>
            <a:ext cx="0" cy="221318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3" name="Flèche : double flèche verticale 12">
            <a:extLst>
              <a:ext uri="{FF2B5EF4-FFF2-40B4-BE49-F238E27FC236}">
                <a16:creationId xmlns:a16="http://schemas.microsoft.com/office/drawing/2014/main" id="{E520F2CA-6CE5-6EE0-3493-D211A6B019CC}"/>
              </a:ext>
            </a:extLst>
          </p:cNvPr>
          <p:cNvSpPr/>
          <p:nvPr/>
        </p:nvSpPr>
        <p:spPr>
          <a:xfrm rot="16200000">
            <a:off x="5201350" y="5341526"/>
            <a:ext cx="112404" cy="426721"/>
          </a:xfrm>
          <a:prstGeom prst="up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C52023D-D3C7-8FF3-B060-351356511381}"/>
                  </a:ext>
                </a:extLst>
              </p:cNvPr>
              <p:cNvSpPr/>
              <p:nvPr/>
            </p:nvSpPr>
            <p:spPr>
              <a:xfrm>
                <a:off x="4178074" y="6285325"/>
                <a:ext cx="2158958" cy="36762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ea typeface="Cambria Math" panose="02040503050406030204" pitchFamily="18" charset="0"/>
                        </a:rPr>
                        <m:t>∆</m:t>
                      </m:r>
                      <m:r>
                        <a:rPr lang="fr-FR" sz="1400" b="1" i="1" smtClean="0">
                          <a:solidFill>
                            <a:schemeClr val="tx1"/>
                          </a:solidFill>
                          <a:latin typeface="Cambria Math" panose="02040503050406030204" pitchFamily="18" charset="0"/>
                          <a:ea typeface="Cambria Math" panose="02040503050406030204" pitchFamily="18" charset="0"/>
                        </a:rPr>
                        <m:t>𝑻𝒆𝒎𝒑𝒔</m:t>
                      </m:r>
                      <m:r>
                        <a:rPr lang="fr-FR" sz="1400" b="1" i="1" smtClean="0">
                          <a:solidFill>
                            <a:schemeClr val="tx1"/>
                          </a:solidFill>
                          <a:latin typeface="Cambria Math" panose="02040503050406030204" pitchFamily="18" charset="0"/>
                          <a:ea typeface="Cambria Math" panose="02040503050406030204" pitchFamily="18" charset="0"/>
                        </a:rPr>
                        <m:t>=</m:t>
                      </m:r>
                      <m:r>
                        <a:rPr lang="fr-FR" sz="1400" b="1" i="1" smtClean="0">
                          <a:solidFill>
                            <a:schemeClr val="tx1"/>
                          </a:solidFill>
                          <a:latin typeface="Cambria Math" panose="02040503050406030204" pitchFamily="18" charset="0"/>
                          <a:ea typeface="Cambria Math" panose="02040503050406030204" pitchFamily="18" charset="0"/>
                        </a:rPr>
                        <m:t>𝟖</m:t>
                      </m:r>
                      <m:r>
                        <a:rPr lang="fr-FR" sz="1400" b="1" i="1" smtClean="0">
                          <a:solidFill>
                            <a:schemeClr val="tx1"/>
                          </a:solidFill>
                          <a:latin typeface="Cambria Math" panose="02040503050406030204" pitchFamily="18" charset="0"/>
                          <a:ea typeface="Cambria Math" panose="02040503050406030204" pitchFamily="18" charset="0"/>
                        </a:rPr>
                        <m:t>,</m:t>
                      </m:r>
                      <m:r>
                        <a:rPr lang="fr-FR" sz="1400" b="1" i="1" smtClean="0">
                          <a:solidFill>
                            <a:schemeClr val="tx1"/>
                          </a:solidFill>
                          <a:latin typeface="Cambria Math" panose="02040503050406030204" pitchFamily="18" charset="0"/>
                          <a:ea typeface="Cambria Math" panose="02040503050406030204" pitchFamily="18" charset="0"/>
                        </a:rPr>
                        <m:t>𝟐</m:t>
                      </m:r>
                      <m:r>
                        <a:rPr lang="fr-FR" sz="1400" b="1" i="1" smtClean="0">
                          <a:solidFill>
                            <a:schemeClr val="tx1"/>
                          </a:solidFill>
                          <a:latin typeface="Cambria Math" panose="02040503050406030204" pitchFamily="18" charset="0"/>
                          <a:ea typeface="Cambria Math" panose="02040503050406030204" pitchFamily="18" charset="0"/>
                        </a:rPr>
                        <m:t> </m:t>
                      </m:r>
                      <m:r>
                        <a:rPr lang="fr-FR" sz="1400" b="1" i="1" smtClean="0">
                          <a:solidFill>
                            <a:schemeClr val="tx1"/>
                          </a:solidFill>
                          <a:latin typeface="Cambria Math" panose="02040503050406030204" pitchFamily="18" charset="0"/>
                          <a:ea typeface="Cambria Math" panose="02040503050406030204" pitchFamily="18" charset="0"/>
                        </a:rPr>
                        <m:t>𝒉𝒆𝒖𝒓𝒆𝒔</m:t>
                      </m:r>
                    </m:oMath>
                  </m:oMathPara>
                </a14:m>
                <a:endParaRPr lang="fr-FR" sz="1400" b="1" dirty="0">
                  <a:solidFill>
                    <a:schemeClr val="tx1"/>
                  </a:solidFill>
                </a:endParaRPr>
              </a:p>
            </p:txBody>
          </p:sp>
        </mc:Choice>
        <mc:Fallback xmlns="">
          <p:sp>
            <p:nvSpPr>
              <p:cNvPr id="15" name="Rectangle 14">
                <a:extLst>
                  <a:ext uri="{FF2B5EF4-FFF2-40B4-BE49-F238E27FC236}">
                    <a16:creationId xmlns:a16="http://schemas.microsoft.com/office/drawing/2014/main" id="{FC52023D-D3C7-8FF3-B060-351356511381}"/>
                  </a:ext>
                </a:extLst>
              </p:cNvPr>
              <p:cNvSpPr>
                <a:spLocks noRot="1" noChangeAspect="1" noMove="1" noResize="1" noEditPoints="1" noAdjustHandles="1" noChangeArrowheads="1" noChangeShapeType="1" noTextEdit="1"/>
              </p:cNvSpPr>
              <p:nvPr/>
            </p:nvSpPr>
            <p:spPr>
              <a:xfrm>
                <a:off x="4178074" y="6285325"/>
                <a:ext cx="2158958" cy="367620"/>
              </a:xfrm>
              <a:prstGeom prst="rect">
                <a:avLst/>
              </a:prstGeom>
              <a:blipFill>
                <a:blip r:embed="rId4"/>
                <a:stretch>
                  <a:fillRect/>
                </a:stretch>
              </a:blipFill>
              <a:ln>
                <a:noFill/>
              </a:ln>
            </p:spPr>
            <p:txBody>
              <a:bodyPr/>
              <a:lstStyle/>
              <a:p>
                <a:r>
                  <a:rPr lang="fr-FR">
                    <a:noFill/>
                  </a:rPr>
                  <a:t> </a:t>
                </a:r>
              </a:p>
            </p:txBody>
          </p:sp>
        </mc:Fallback>
      </mc:AlternateContent>
      <p:cxnSp>
        <p:nvCxnSpPr>
          <p:cNvPr id="17" name="Connecteur droit avec flèche 16">
            <a:extLst>
              <a:ext uri="{FF2B5EF4-FFF2-40B4-BE49-F238E27FC236}">
                <a16:creationId xmlns:a16="http://schemas.microsoft.com/office/drawing/2014/main" id="{B7901560-A597-0543-ADF6-11F88D6DB160}"/>
              </a:ext>
            </a:extLst>
          </p:cNvPr>
          <p:cNvCxnSpPr>
            <a:cxnSpLocks/>
            <a:stCxn id="15" idx="0"/>
            <a:endCxn id="13" idx="2"/>
          </p:cNvCxnSpPr>
          <p:nvPr/>
        </p:nvCxnSpPr>
        <p:spPr>
          <a:xfrm flipV="1">
            <a:off x="5257553" y="5582988"/>
            <a:ext cx="0" cy="7023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8F4AD7CE-B59E-DD6F-D8F7-6F667189BED3}"/>
              </a:ext>
            </a:extLst>
          </p:cNvPr>
          <p:cNvCxnSpPr>
            <a:cxnSpLocks/>
          </p:cNvCxnSpPr>
          <p:nvPr/>
        </p:nvCxnSpPr>
        <p:spPr>
          <a:xfrm>
            <a:off x="1747520" y="3528060"/>
            <a:ext cx="5029159"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20FCA751-7158-3323-845C-3380B077508F}"/>
              </a:ext>
            </a:extLst>
          </p:cNvPr>
          <p:cNvCxnSpPr>
            <a:cxnSpLocks/>
          </p:cNvCxnSpPr>
          <p:nvPr/>
        </p:nvCxnSpPr>
        <p:spPr>
          <a:xfrm>
            <a:off x="1747520" y="2351041"/>
            <a:ext cx="4566649"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5" name="Flèche : double flèche verticale 24">
            <a:extLst>
              <a:ext uri="{FF2B5EF4-FFF2-40B4-BE49-F238E27FC236}">
                <a16:creationId xmlns:a16="http://schemas.microsoft.com/office/drawing/2014/main" id="{F04DF1CA-B89D-5CB1-3EF9-C5899026BFFF}"/>
              </a:ext>
            </a:extLst>
          </p:cNvPr>
          <p:cNvSpPr/>
          <p:nvPr/>
        </p:nvSpPr>
        <p:spPr>
          <a:xfrm rot="10800000">
            <a:off x="1747520" y="2356120"/>
            <a:ext cx="104139" cy="1171933"/>
          </a:xfrm>
          <a:prstGeom prst="up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EC6539C5-063F-540E-37A7-BEC37D422DEE}"/>
              </a:ext>
            </a:extLst>
          </p:cNvPr>
          <p:cNvSpPr/>
          <p:nvPr/>
        </p:nvSpPr>
        <p:spPr>
          <a:xfrm>
            <a:off x="1011017" y="1291422"/>
            <a:ext cx="7592294" cy="47515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9F08778-AED9-1E74-E2AB-FC7D62BEEBD0}"/>
                  </a:ext>
                </a:extLst>
              </p:cNvPr>
              <p:cNvSpPr/>
              <p:nvPr/>
            </p:nvSpPr>
            <p:spPr>
              <a:xfrm>
                <a:off x="137893" y="2576198"/>
                <a:ext cx="1548128" cy="59521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fr-FR" sz="1400" b="1" i="1" smtClean="0">
                        <a:solidFill>
                          <a:schemeClr val="tx1"/>
                        </a:solidFill>
                        <a:latin typeface="Cambria Math" panose="02040503050406030204" pitchFamily="18" charset="0"/>
                        <a:ea typeface="Cambria Math" panose="02040503050406030204" pitchFamily="18" charset="0"/>
                      </a:rPr>
                      <m:t>∆</m:t>
                    </m:r>
                    <m:r>
                      <a:rPr lang="fr-FR" sz="1400" b="1" i="1" smtClean="0">
                        <a:solidFill>
                          <a:schemeClr val="tx1"/>
                        </a:solidFill>
                        <a:latin typeface="Cambria Math" panose="02040503050406030204" pitchFamily="18" charset="0"/>
                        <a:ea typeface="Cambria Math" panose="02040503050406030204" pitchFamily="18" charset="0"/>
                      </a:rPr>
                      <m:t>𝑻𝒆𝒎𝒑</m:t>
                    </m:r>
                    <m:r>
                      <a:rPr lang="fr-FR" sz="1400" b="1" i="1" smtClean="0">
                        <a:solidFill>
                          <a:schemeClr val="tx1"/>
                        </a:solidFill>
                        <a:latin typeface="Cambria Math" panose="02040503050406030204" pitchFamily="18" charset="0"/>
                        <a:ea typeface="Cambria Math" panose="02040503050406030204" pitchFamily="18" charset="0"/>
                      </a:rPr>
                      <m:t>é</m:t>
                    </m:r>
                    <m:r>
                      <a:rPr lang="fr-FR" sz="1400" b="1" i="1" smtClean="0">
                        <a:solidFill>
                          <a:schemeClr val="tx1"/>
                        </a:solidFill>
                        <a:latin typeface="Cambria Math" panose="02040503050406030204" pitchFamily="18" charset="0"/>
                        <a:ea typeface="Cambria Math" panose="02040503050406030204" pitchFamily="18" charset="0"/>
                      </a:rPr>
                      <m:t>𝒓𝒂𝒕𝒖𝒓𝒆</m:t>
                    </m:r>
                    <m:r>
                      <a:rPr lang="fr-FR" sz="1400" b="1" i="1" smtClean="0">
                        <a:solidFill>
                          <a:schemeClr val="tx1"/>
                        </a:solidFill>
                        <a:latin typeface="Cambria Math" panose="02040503050406030204" pitchFamily="18" charset="0"/>
                        <a:ea typeface="Cambria Math" panose="02040503050406030204" pitchFamily="18" charset="0"/>
                      </a:rPr>
                      <m:t>=</m:t>
                    </m:r>
                    <m:r>
                      <a:rPr lang="fr-FR" sz="1400" b="1" i="1" smtClean="0">
                        <a:solidFill>
                          <a:schemeClr val="tx1"/>
                        </a:solidFill>
                        <a:latin typeface="Cambria Math" panose="02040503050406030204" pitchFamily="18" charset="0"/>
                        <a:ea typeface="Cambria Math" panose="02040503050406030204" pitchFamily="18" charset="0"/>
                      </a:rPr>
                      <m:t>𝟕</m:t>
                    </m:r>
                    <m:r>
                      <a:rPr lang="fr-FR" sz="1400" b="1" i="1" smtClean="0">
                        <a:solidFill>
                          <a:schemeClr val="tx1"/>
                        </a:solidFill>
                        <a:latin typeface="Cambria Math" panose="02040503050406030204" pitchFamily="18" charset="0"/>
                        <a:ea typeface="Cambria Math" panose="02040503050406030204" pitchFamily="18" charset="0"/>
                      </a:rPr>
                      <m:t>, </m:t>
                    </m:r>
                    <m:r>
                      <a:rPr lang="fr-FR" sz="1400" b="1" i="1" smtClean="0">
                        <a:solidFill>
                          <a:schemeClr val="tx1"/>
                        </a:solidFill>
                        <a:latin typeface="Cambria Math" panose="02040503050406030204" pitchFamily="18" charset="0"/>
                        <a:ea typeface="Cambria Math" panose="02040503050406030204" pitchFamily="18" charset="0"/>
                      </a:rPr>
                      <m:t>𝟕</m:t>
                    </m:r>
                  </m:oMath>
                </a14:m>
                <a:r>
                  <a:rPr lang="fr-FR" sz="1400" b="1" dirty="0">
                    <a:solidFill>
                      <a:schemeClr val="tx1"/>
                    </a:solidFill>
                  </a:rPr>
                  <a:t>°C</a:t>
                </a:r>
              </a:p>
            </p:txBody>
          </p:sp>
        </mc:Choice>
        <mc:Fallback xmlns="">
          <p:sp>
            <p:nvSpPr>
              <p:cNvPr id="26" name="Rectangle 25">
                <a:extLst>
                  <a:ext uri="{FF2B5EF4-FFF2-40B4-BE49-F238E27FC236}">
                    <a16:creationId xmlns:a16="http://schemas.microsoft.com/office/drawing/2014/main" id="{C9F08778-AED9-1E74-E2AB-FC7D62BEEBD0}"/>
                  </a:ext>
                </a:extLst>
              </p:cNvPr>
              <p:cNvSpPr>
                <a:spLocks noRot="1" noChangeAspect="1" noMove="1" noResize="1" noEditPoints="1" noAdjustHandles="1" noChangeArrowheads="1" noChangeShapeType="1" noTextEdit="1"/>
              </p:cNvSpPr>
              <p:nvPr/>
            </p:nvSpPr>
            <p:spPr>
              <a:xfrm>
                <a:off x="137893" y="2576198"/>
                <a:ext cx="1548128" cy="595214"/>
              </a:xfrm>
              <a:prstGeom prst="rect">
                <a:avLst/>
              </a:prstGeom>
              <a:blipFill>
                <a:blip r:embed="rId5"/>
                <a:stretch>
                  <a:fillRect l="-787" b="-4124"/>
                </a:stretch>
              </a:blipFill>
              <a:ln>
                <a:noFill/>
              </a:ln>
            </p:spPr>
            <p:txBody>
              <a:bodyPr/>
              <a:lstStyle/>
              <a:p>
                <a:r>
                  <a:rPr lang="fr-FR">
                    <a:noFill/>
                  </a:rPr>
                  <a:t> </a:t>
                </a:r>
              </a:p>
            </p:txBody>
          </p:sp>
        </mc:Fallback>
      </mc:AlternateContent>
      <p:sp>
        <p:nvSpPr>
          <p:cNvPr id="2" name="Espace réservé du numéro de diapositive 1">
            <a:extLst>
              <a:ext uri="{FF2B5EF4-FFF2-40B4-BE49-F238E27FC236}">
                <a16:creationId xmlns:a16="http://schemas.microsoft.com/office/drawing/2014/main" id="{9DB964FF-7D66-7B8B-3405-5506B9408E30}"/>
              </a:ext>
            </a:extLst>
          </p:cNvPr>
          <p:cNvSpPr>
            <a:spLocks noGrp="1"/>
          </p:cNvSpPr>
          <p:nvPr>
            <p:ph type="sldNum" sz="quarter" idx="12"/>
          </p:nvPr>
        </p:nvSpPr>
        <p:spPr/>
        <p:txBody>
          <a:bodyPr/>
          <a:lstStyle/>
          <a:p>
            <a:fld id="{DF28FB93-0A08-4E7D-8E63-9EFA29F1E093}" type="slidenum">
              <a:rPr lang="en-US" smtClean="0"/>
              <a:pPr/>
              <a:t>21</a:t>
            </a:fld>
            <a:endParaRPr lang="en-US" dirty="0"/>
          </a:p>
        </p:txBody>
      </p:sp>
    </p:spTree>
    <p:extLst>
      <p:ext uri="{BB962C8B-B14F-4D97-AF65-F5344CB8AC3E}">
        <p14:creationId xmlns:p14="http://schemas.microsoft.com/office/powerpoint/2010/main" val="3515358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8EA26-8DB3-01A2-660A-15B074915C23}"/>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324CC32-2381-9345-22E2-535520487BC2}"/>
              </a:ext>
            </a:extLst>
          </p:cNvPr>
          <p:cNvSpPr>
            <a:spLocks noGrp="1"/>
          </p:cNvSpPr>
          <p:nvPr>
            <p:ph sz="half" idx="1"/>
          </p:nvPr>
        </p:nvSpPr>
        <p:spPr>
          <a:xfrm>
            <a:off x="2140431" y="2745590"/>
            <a:ext cx="4444779" cy="3260689"/>
          </a:xfrm>
        </p:spPr>
        <p:txBody>
          <a:bodyPr>
            <a:normAutofit fontScale="92500" lnSpcReduction="20000"/>
          </a:bodyPr>
          <a:lstStyle/>
          <a:p>
            <a:r>
              <a:rPr lang="fr-FR" dirty="0"/>
              <a:t>Hypothèses</a:t>
            </a:r>
          </a:p>
          <a:p>
            <a:pPr lvl="1"/>
            <a:r>
              <a:rPr lang="fr-FR" dirty="0"/>
              <a:t>Propriétés thermo-physique constantes</a:t>
            </a:r>
          </a:p>
          <a:p>
            <a:pPr lvl="1"/>
            <a:r>
              <a:rPr lang="fr-FR" dirty="0"/>
              <a:t>Transfert de chaleur unidimensionnel et réalisé par la conduction</a:t>
            </a:r>
          </a:p>
          <a:p>
            <a:pPr lvl="1"/>
            <a:r>
              <a:rPr lang="fr-FR" dirty="0"/>
              <a:t>Mur constitué d’un mélange de Laine de verre et de MCP à une proportion p</a:t>
            </a:r>
          </a:p>
          <a:p>
            <a:pPr lvl="1"/>
            <a:r>
              <a:rPr lang="fr-FR" dirty="0"/>
              <a:t>Chaque nœud possède la même proportion de MCP et de Laine de Verre</a:t>
            </a:r>
          </a:p>
          <a:p>
            <a:pPr lvl="1"/>
            <a:r>
              <a:rPr lang="fr-FR" dirty="0"/>
              <a:t>Chaque nœud est uniformément chauffé</a:t>
            </a:r>
          </a:p>
        </p:txBody>
      </p:sp>
      <p:sp>
        <p:nvSpPr>
          <p:cNvPr id="4" name="Titre 3">
            <a:extLst>
              <a:ext uri="{FF2B5EF4-FFF2-40B4-BE49-F238E27FC236}">
                <a16:creationId xmlns:a16="http://schemas.microsoft.com/office/drawing/2014/main" id="{7F3261F1-5240-4224-FFA8-304917D23EE9}"/>
              </a:ext>
            </a:extLst>
          </p:cNvPr>
          <p:cNvSpPr>
            <a:spLocks noGrp="1"/>
          </p:cNvSpPr>
          <p:nvPr>
            <p:ph type="title"/>
          </p:nvPr>
        </p:nvSpPr>
        <p:spPr>
          <a:xfrm>
            <a:off x="2023232" y="851721"/>
            <a:ext cx="4713589" cy="970450"/>
          </a:xfrm>
        </p:spPr>
        <p:txBody>
          <a:bodyPr>
            <a:normAutofit/>
          </a:bodyPr>
          <a:lstStyle/>
          <a:p>
            <a:r>
              <a:rPr lang="fr-FR" sz="3200" dirty="0"/>
              <a:t>Modèle amélioré</a:t>
            </a:r>
          </a:p>
        </p:txBody>
      </p:sp>
      <p:sp>
        <p:nvSpPr>
          <p:cNvPr id="5" name="Espace réservé du texte 4">
            <a:extLst>
              <a:ext uri="{FF2B5EF4-FFF2-40B4-BE49-F238E27FC236}">
                <a16:creationId xmlns:a16="http://schemas.microsoft.com/office/drawing/2014/main" id="{DA353262-8986-8B48-E977-4500A3E9C9C8}"/>
              </a:ext>
            </a:extLst>
          </p:cNvPr>
          <p:cNvSpPr>
            <a:spLocks noGrp="1"/>
          </p:cNvSpPr>
          <p:nvPr>
            <p:ph type="body" sz="quarter" idx="13"/>
          </p:nvPr>
        </p:nvSpPr>
        <p:spPr/>
        <p:txBody>
          <a:bodyPr/>
          <a:lstStyle/>
          <a:p>
            <a:r>
              <a:rPr lang="fr-FR" dirty="0"/>
              <a:t>Modèle numérique</a:t>
            </a:r>
          </a:p>
        </p:txBody>
      </p:sp>
      <p:cxnSp>
        <p:nvCxnSpPr>
          <p:cNvPr id="6" name="Connecteur droit 5">
            <a:extLst>
              <a:ext uri="{FF2B5EF4-FFF2-40B4-BE49-F238E27FC236}">
                <a16:creationId xmlns:a16="http://schemas.microsoft.com/office/drawing/2014/main" id="{5AF77AAB-6C7E-101C-F593-CEE6CF305762}"/>
              </a:ext>
            </a:extLst>
          </p:cNvPr>
          <p:cNvCxnSpPr>
            <a:cxnSpLocks/>
          </p:cNvCxnSpPr>
          <p:nvPr/>
        </p:nvCxnSpPr>
        <p:spPr>
          <a:xfrm>
            <a:off x="3973207" y="2208324"/>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530C229B-C9F1-556F-D04D-BF37E92F1CCE}"/>
              </a:ext>
            </a:extLst>
          </p:cNvPr>
          <p:cNvSpPr>
            <a:spLocks noGrp="1"/>
          </p:cNvSpPr>
          <p:nvPr>
            <p:ph type="sldNum" sz="quarter" idx="12"/>
          </p:nvPr>
        </p:nvSpPr>
        <p:spPr/>
        <p:txBody>
          <a:bodyPr/>
          <a:lstStyle/>
          <a:p>
            <a:fld id="{DF28FB93-0A08-4E7D-8E63-9EFA29F1E093}" type="slidenum">
              <a:rPr lang="en-US" smtClean="0"/>
              <a:pPr/>
              <a:t>22</a:t>
            </a:fld>
            <a:endParaRPr lang="en-US" dirty="0"/>
          </a:p>
        </p:txBody>
      </p:sp>
    </p:spTree>
    <p:extLst>
      <p:ext uri="{BB962C8B-B14F-4D97-AF65-F5344CB8AC3E}">
        <p14:creationId xmlns:p14="http://schemas.microsoft.com/office/powerpoint/2010/main" val="2821095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28460-A98F-1CCD-D9D4-884FFD6E0CF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0431F2C-A4DF-6DFE-85D7-A82B6771EC5F}"/>
              </a:ext>
            </a:extLst>
          </p:cNvPr>
          <p:cNvSpPr>
            <a:spLocks noGrp="1"/>
          </p:cNvSpPr>
          <p:nvPr>
            <p:ph type="title"/>
          </p:nvPr>
        </p:nvSpPr>
        <p:spPr>
          <a:xfrm>
            <a:off x="705241" y="605176"/>
            <a:ext cx="7765322" cy="970450"/>
          </a:xfrm>
        </p:spPr>
        <p:txBody>
          <a:bodyPr>
            <a:normAutofit/>
          </a:bodyPr>
          <a:lstStyle/>
          <a:p>
            <a:r>
              <a:rPr lang="fr-FR" sz="3200" dirty="0"/>
              <a:t>Equations du modèle amélioré</a:t>
            </a:r>
          </a:p>
        </p:txBody>
      </p:sp>
      <p:sp>
        <p:nvSpPr>
          <p:cNvPr id="5" name="Espace réservé du texte 8">
            <a:extLst>
              <a:ext uri="{FF2B5EF4-FFF2-40B4-BE49-F238E27FC236}">
                <a16:creationId xmlns:a16="http://schemas.microsoft.com/office/drawing/2014/main" id="{B366E392-A83C-84D6-50D0-3010E2B50AE3}"/>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Etude physique</a:t>
            </a:r>
          </a:p>
        </p:txBody>
      </p:sp>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E92D884E-CD46-7F6E-CFB7-68478E27B152}"/>
                  </a:ext>
                </a:extLst>
              </p:cNvPr>
              <p:cNvSpPr txBox="1"/>
              <p:nvPr/>
            </p:nvSpPr>
            <p:spPr>
              <a:xfrm>
                <a:off x="976307" y="2200448"/>
                <a:ext cx="7223189" cy="1479829"/>
              </a:xfrm>
              <a:prstGeom prst="rect">
                <a:avLst/>
              </a:prstGeom>
              <a:noFill/>
            </p:spPr>
            <p:txBody>
              <a:bodyPr wrap="square" lIns="0" tIns="0" rIns="0" bIns="0" rtlCol="0">
                <a:spAutoFit/>
              </a:bodyPr>
              <a:lstStyle/>
              <a:p>
                <a:pPr algn="ctr"/>
                <a:r>
                  <a:rPr lang="fr-FR" sz="2400" i="1" dirty="0">
                    <a:latin typeface="Cambria Math" panose="02040503050406030204" pitchFamily="18" charset="0"/>
                  </a:rPr>
                  <a:t>Equation de diffusion de la chaleur </a:t>
                </a:r>
              </a:p>
              <a:p>
                <a:pPr algn="ctr"/>
                <a:endParaRPr lang="fr-FR" sz="24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f>
                        <m:fPr>
                          <m:ctrlPr>
                            <a:rPr lang="fr-FR" sz="2400" i="1" smtClean="0">
                              <a:solidFill>
                                <a:srgbClr val="836967"/>
                              </a:solidFill>
                              <a:latin typeface="Cambria Math" panose="02040503050406030204" pitchFamily="18" charset="0"/>
                            </a:rPr>
                          </m:ctrlPr>
                        </m:fPr>
                        <m:num>
                          <m:r>
                            <a:rPr lang="fr-FR" sz="240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𝐻</m:t>
                              </m:r>
                            </m:e>
                            <m:sub>
                              <m:r>
                                <a:rPr lang="fr-FR" sz="2400" i="1">
                                  <a:latin typeface="Cambria Math" panose="02040503050406030204" pitchFamily="18" charset="0"/>
                                </a:rPr>
                                <m:t>𝑣</m:t>
                              </m:r>
                            </m:sub>
                          </m:sSub>
                          <m:d>
                            <m:dPr>
                              <m:ctrlPr>
                                <a:rPr lang="fr-FR" sz="2400" i="1" smtClean="0">
                                  <a:solidFill>
                                    <a:srgbClr val="836967"/>
                                  </a:solidFill>
                                  <a:latin typeface="Cambria Math" panose="02040503050406030204" pitchFamily="18" charset="0"/>
                                </a:rPr>
                              </m:ctrlPr>
                            </m:dPr>
                            <m:e>
                              <m:r>
                                <a:rPr lang="fr-FR" sz="2400" i="1" smtClean="0">
                                  <a:latin typeface="Cambria Math" panose="02040503050406030204" pitchFamily="18" charset="0"/>
                                </a:rPr>
                                <m:t>𝑥</m:t>
                              </m:r>
                              <m:r>
                                <a:rPr lang="fr-FR" sz="2400" i="1" smtClean="0">
                                  <a:latin typeface="Cambria Math" panose="02040503050406030204" pitchFamily="18" charset="0"/>
                                </a:rPr>
                                <m:t>,</m:t>
                              </m:r>
                              <m:r>
                                <a:rPr lang="fr-FR" sz="2400" i="1" smtClean="0">
                                  <a:latin typeface="Cambria Math" panose="02040503050406030204" pitchFamily="18" charset="0"/>
                                </a:rPr>
                                <m:t>𝑡</m:t>
                              </m:r>
                            </m:e>
                          </m:d>
                        </m:num>
                        <m:den>
                          <m:r>
                            <a:rPr lang="fr-FR" sz="2400" i="1" smtClean="0">
                              <a:latin typeface="Cambria Math" panose="02040503050406030204" pitchFamily="18" charset="0"/>
                            </a:rPr>
                            <m:t>𝜕</m:t>
                          </m:r>
                          <m:r>
                            <a:rPr lang="fr-FR" sz="2400" i="1" smtClean="0">
                              <a:latin typeface="Cambria Math" panose="02040503050406030204" pitchFamily="18" charset="0"/>
                            </a:rPr>
                            <m:t>𝑡</m:t>
                          </m:r>
                        </m:den>
                      </m:f>
                      <m:r>
                        <a:rPr lang="fr-FR" sz="2400" i="1" smtClean="0">
                          <a:latin typeface="Cambria Math" panose="02040503050406030204" pitchFamily="18" charset="0"/>
                        </a:rPr>
                        <m:t>=</m:t>
                      </m:r>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m:t>
                          </m:r>
                          <m:r>
                            <a:rPr lang="fr-FR" sz="2400" i="1" smtClean="0">
                              <a:latin typeface="Cambria Math" panose="02040503050406030204" pitchFamily="18" charset="0"/>
                              <a:ea typeface="Cambria Math" panose="02040503050406030204" pitchFamily="18" charset="0"/>
                            </a:rPr>
                            <m:t>𝜆</m:t>
                          </m:r>
                        </m:e>
                        <m:sub>
                          <m:r>
                            <a:rPr lang="fr-FR" sz="2400" b="0" i="1" smtClean="0">
                              <a:latin typeface="Cambria Math" panose="02040503050406030204" pitchFamily="18" charset="0"/>
                            </a:rPr>
                            <m:t>𝑀𝐶𝑃</m:t>
                          </m:r>
                        </m:sub>
                      </m:sSub>
                      <m:r>
                        <a:rPr lang="fr-FR" sz="2400" b="0" i="1" smtClean="0">
                          <a:latin typeface="Cambria Math" panose="02040503050406030204" pitchFamily="18" charset="0"/>
                        </a:rPr>
                        <m:t>𝑝</m:t>
                      </m:r>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𝜆</m:t>
                          </m:r>
                        </m:e>
                        <m:sub>
                          <m:r>
                            <a:rPr lang="fr-FR" sz="2400" b="0" i="1" smtClean="0">
                              <a:latin typeface="Cambria Math" panose="02040503050406030204" pitchFamily="18" charset="0"/>
                              <a:ea typeface="Cambria Math" panose="02040503050406030204" pitchFamily="18" charset="0"/>
                            </a:rPr>
                            <m:t>𝐶𝑙𝑎𝑠𝑠𝑖𝑞𝑢𝑒</m:t>
                          </m:r>
                        </m:sub>
                      </m:sSub>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rPr>
                        <m:t>(1−</m:t>
                      </m:r>
                      <m:r>
                        <a:rPr lang="fr-FR" sz="2400" b="0" i="1" smtClean="0">
                          <a:latin typeface="Cambria Math" panose="02040503050406030204" pitchFamily="18" charset="0"/>
                        </a:rPr>
                        <m:t>𝑝</m:t>
                      </m:r>
                      <m:r>
                        <a:rPr lang="fr-FR" sz="2400" b="0" i="1" smtClean="0">
                          <a:latin typeface="Cambria Math" panose="02040503050406030204" pitchFamily="18" charset="0"/>
                        </a:rPr>
                        <m:t>))×</m:t>
                      </m:r>
                      <m:f>
                        <m:fPr>
                          <m:ctrlPr>
                            <a:rPr lang="fr-FR" sz="2400" i="1" smtClean="0">
                              <a:solidFill>
                                <a:srgbClr val="836967"/>
                              </a:solidFill>
                              <a:latin typeface="Cambria Math" panose="02040503050406030204" pitchFamily="18" charset="0"/>
                            </a:rPr>
                          </m:ctrlPr>
                        </m:fPr>
                        <m:num>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m:t>
                              </m:r>
                            </m:e>
                            <m:sup>
                              <m:r>
                                <a:rPr lang="fr-FR" sz="2400" i="1" smtClean="0">
                                  <a:latin typeface="Cambria Math" panose="02040503050406030204" pitchFamily="18" charset="0"/>
                                </a:rPr>
                                <m:t>2</m:t>
                              </m:r>
                            </m:sup>
                          </m:sSup>
                          <m:r>
                            <a:rPr lang="fr-FR" sz="2400" i="1" smtClean="0">
                              <a:latin typeface="Cambria Math" panose="02040503050406030204" pitchFamily="18" charset="0"/>
                            </a:rPr>
                            <m:t>𝑇</m:t>
                          </m:r>
                        </m:num>
                        <m:den>
                          <m:r>
                            <a:rPr lang="fr-FR" sz="2400" i="1" smtClean="0">
                              <a:latin typeface="Cambria Math" panose="02040503050406030204" pitchFamily="18" charset="0"/>
                            </a:rPr>
                            <m:t>𝜕</m:t>
                          </m:r>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𝑥</m:t>
                              </m:r>
                            </m:e>
                            <m:sup>
                              <m:r>
                                <a:rPr lang="fr-FR" sz="2400" i="1" smtClean="0">
                                  <a:latin typeface="Cambria Math" panose="02040503050406030204" pitchFamily="18" charset="0"/>
                                </a:rPr>
                                <m:t>2</m:t>
                              </m:r>
                            </m:sup>
                          </m:sSup>
                        </m:den>
                      </m:f>
                    </m:oMath>
                  </m:oMathPara>
                </a14:m>
                <a:endParaRPr lang="fr-FR" sz="2400" dirty="0"/>
              </a:p>
            </p:txBody>
          </p:sp>
        </mc:Choice>
        <mc:Fallback>
          <p:sp>
            <p:nvSpPr>
              <p:cNvPr id="10" name="ZoneTexte 9">
                <a:extLst>
                  <a:ext uri="{FF2B5EF4-FFF2-40B4-BE49-F238E27FC236}">
                    <a16:creationId xmlns:a16="http://schemas.microsoft.com/office/drawing/2014/main" id="{E92D884E-CD46-7F6E-CFB7-68478E27B152}"/>
                  </a:ext>
                </a:extLst>
              </p:cNvPr>
              <p:cNvSpPr txBox="1">
                <a:spLocks noRot="1" noChangeAspect="1" noMove="1" noResize="1" noEditPoints="1" noAdjustHandles="1" noChangeArrowheads="1" noChangeShapeType="1" noTextEdit="1"/>
              </p:cNvSpPr>
              <p:nvPr/>
            </p:nvSpPr>
            <p:spPr>
              <a:xfrm>
                <a:off x="976307" y="2200448"/>
                <a:ext cx="7223189" cy="1479829"/>
              </a:xfrm>
              <a:prstGeom prst="rect">
                <a:avLst/>
              </a:prstGeom>
              <a:blipFill>
                <a:blip r:embed="rId3"/>
                <a:stretch>
                  <a:fillRect t="-6584"/>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2D6FD55F-2559-DDB0-C794-64F74BB2FE85}"/>
                  </a:ext>
                </a:extLst>
              </p:cNvPr>
              <p:cNvSpPr txBox="1"/>
              <p:nvPr/>
            </p:nvSpPr>
            <p:spPr>
              <a:xfrm>
                <a:off x="271004" y="4305099"/>
                <a:ext cx="8949196" cy="1136530"/>
              </a:xfrm>
              <a:prstGeom prst="rect">
                <a:avLst/>
              </a:prstGeom>
              <a:noFill/>
            </p:spPr>
            <p:txBody>
              <a:bodyPr wrap="square" lIns="0" tIns="0" rIns="0" bIns="0" rtlCol="0">
                <a:spAutoFit/>
              </a:bodyPr>
              <a:lstStyle/>
              <a:p>
                <a:pPr algn="ctr"/>
                <a:r>
                  <a:rPr lang="fr-FR" sz="2400" i="1" dirty="0">
                    <a:latin typeface="Cambria Math" panose="02040503050406030204" pitchFamily="18" charset="0"/>
                  </a:rPr>
                  <a:t>Décomposition de l’enthalpie</a:t>
                </a:r>
              </a:p>
              <a:p>
                <a:endParaRPr lang="fr-FR"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𝐻</m:t>
                          </m:r>
                        </m:e>
                        <m:sub>
                          <m:r>
                            <a:rPr lang="fr-FR" sz="2400" b="0" i="1" smtClean="0">
                              <a:latin typeface="Cambria Math" panose="02040503050406030204" pitchFamily="18" charset="0"/>
                            </a:rPr>
                            <m:t>𝑣</m:t>
                          </m:r>
                        </m:sub>
                      </m:sSub>
                      <m:r>
                        <a:rPr lang="fr-FR" sz="2400" i="1" smtClean="0">
                          <a:latin typeface="Cambria Math" panose="02040503050406030204" pitchFamily="18" charset="0"/>
                        </a:rPr>
                        <m:t>=</m:t>
                      </m:r>
                      <m:d>
                        <m:dPr>
                          <m:ctrlPr>
                            <a:rPr lang="fr-FR" sz="2400" b="0" i="1" smtClean="0">
                              <a:latin typeface="Cambria Math" panose="02040503050406030204" pitchFamily="18" charset="0"/>
                            </a:rPr>
                          </m:ctrlPr>
                        </m:dPr>
                        <m:e>
                          <m:sSub>
                            <m:sSubPr>
                              <m:ctrlPr>
                                <a:rPr lang="fr-FR" sz="2400" i="1" smtClean="0">
                                  <a:latin typeface="Cambria Math" panose="02040503050406030204" pitchFamily="18" charset="0"/>
                                </a:rPr>
                              </m:ctrlPr>
                            </m:sSubPr>
                            <m:e>
                              <m:r>
                                <a:rPr lang="fr-FR" sz="2400" i="1">
                                  <a:latin typeface="Cambria Math" panose="02040503050406030204" pitchFamily="18" charset="0"/>
                                </a:rPr>
                                <m:t>𝜌</m:t>
                              </m:r>
                            </m:e>
                            <m:sub>
                              <m:r>
                                <a:rPr lang="fr-FR" sz="2400" b="0" i="1" smtClean="0">
                                  <a:latin typeface="Cambria Math" panose="02040503050406030204" pitchFamily="18" charset="0"/>
                                </a:rPr>
                                <m:t>𝑀𝐶𝑃</m:t>
                              </m:r>
                            </m:sub>
                          </m:sSub>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𝑐</m:t>
                              </m:r>
                            </m:e>
                            <m:sub>
                              <m:r>
                                <a:rPr lang="fr-FR" sz="2400" b="0" i="1" smtClean="0">
                                  <a:latin typeface="Cambria Math" panose="02040503050406030204" pitchFamily="18" charset="0"/>
                                </a:rPr>
                                <m:t>𝑀𝐶𝑃</m:t>
                              </m:r>
                            </m:sub>
                          </m:sSub>
                          <m:r>
                            <a:rPr lang="fr-FR" sz="2400" i="1" smtClean="0">
                              <a:latin typeface="Cambria Math" panose="02040503050406030204" pitchFamily="18" charset="0"/>
                            </a:rPr>
                            <m:t>𝑇</m:t>
                          </m:r>
                          <m:r>
                            <a:rPr lang="fr-FR" sz="240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𝜌</m:t>
                              </m:r>
                            </m:e>
                            <m:sub>
                              <m:r>
                                <a:rPr lang="fr-FR" sz="2400" i="1">
                                  <a:latin typeface="Cambria Math" panose="02040503050406030204" pitchFamily="18" charset="0"/>
                                </a:rPr>
                                <m:t>𝑀𝐶𝑃</m:t>
                              </m:r>
                            </m:sub>
                          </m:sSub>
                          <m:r>
                            <a:rPr lang="fr-FR" sz="2400" b="0" i="1" smtClean="0">
                              <a:latin typeface="Cambria Math" panose="02040503050406030204" pitchFamily="18" charset="0"/>
                            </a:rPr>
                            <m:t>𝑙</m:t>
                          </m:r>
                          <m:r>
                            <a:rPr lang="fr-FR" sz="2400" i="1" smtClean="0">
                              <a:latin typeface="Cambria Math" panose="02040503050406030204" pitchFamily="18" charset="0"/>
                            </a:rPr>
                            <m:t>𝑓</m:t>
                          </m:r>
                        </m:e>
                      </m:d>
                      <m:r>
                        <a:rPr lang="fr-FR" sz="2400">
                          <a:latin typeface="Cambria Math" panose="02040503050406030204" pitchFamily="18" charset="0"/>
                          <a:ea typeface="Cambria Math" panose="02040503050406030204" pitchFamily="18" charset="0"/>
                        </a:rPr>
                        <m:t>×</m:t>
                      </m:r>
                      <m:r>
                        <m:rPr>
                          <m:sty m:val="p"/>
                        </m:rPr>
                        <a:rPr lang="fr-FR" sz="2400" b="0" i="0" smtClean="0">
                          <a:latin typeface="Cambria Math" panose="02040503050406030204" pitchFamily="18" charset="0"/>
                          <a:ea typeface="Cambria Math" panose="02040503050406030204" pitchFamily="18" charset="0"/>
                        </a:rPr>
                        <m:t>p</m:t>
                      </m:r>
                      <m:r>
                        <a:rPr lang="fr-FR" sz="2400" b="0" i="0" smtClean="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𝜌</m:t>
                          </m:r>
                        </m:e>
                        <m:sub>
                          <m:r>
                            <a:rPr lang="fr-FR" sz="2400" b="0" i="1" smtClean="0">
                              <a:latin typeface="Cambria Math" panose="02040503050406030204" pitchFamily="18" charset="0"/>
                            </a:rPr>
                            <m:t>𝑐𝑙𝑎𝑠𝑠𝑖𝑞𝑢𝑒</m:t>
                          </m:r>
                        </m:sub>
                      </m:sSub>
                      <m:sSub>
                        <m:sSubPr>
                          <m:ctrlPr>
                            <a:rPr lang="fr-FR" sz="2400" i="1">
                              <a:latin typeface="Cambria Math" panose="02040503050406030204" pitchFamily="18" charset="0"/>
                            </a:rPr>
                          </m:ctrlPr>
                        </m:sSubPr>
                        <m:e>
                          <m:r>
                            <a:rPr lang="fr-FR" sz="2400" i="1">
                              <a:latin typeface="Cambria Math" panose="02040503050406030204" pitchFamily="18" charset="0"/>
                            </a:rPr>
                            <m:t>𝑐</m:t>
                          </m:r>
                        </m:e>
                        <m:sub>
                          <m:r>
                            <a:rPr lang="fr-FR" sz="2400" b="0" i="1" smtClean="0">
                              <a:latin typeface="Cambria Math" panose="02040503050406030204" pitchFamily="18" charset="0"/>
                            </a:rPr>
                            <m:t>𝑐𝑙𝑎𝑠𝑠𝑖𝑞𝑢𝑒</m:t>
                          </m:r>
                          <m:r>
                            <a:rPr lang="fr-FR" sz="2400" b="0" i="1" smtClean="0">
                              <a:latin typeface="Cambria Math" panose="02040503050406030204" pitchFamily="18" charset="0"/>
                            </a:rPr>
                            <m:t> </m:t>
                          </m:r>
                        </m:sub>
                      </m:sSub>
                      <m:r>
                        <a:rPr lang="fr-FR" sz="2400" i="1">
                          <a:latin typeface="Cambria Math" panose="02040503050406030204" pitchFamily="18" charset="0"/>
                        </a:rPr>
                        <m:t>𝑇</m:t>
                      </m:r>
                      <m:r>
                        <a:rPr lang="fr-FR" sz="2400" b="0" i="1" smtClean="0">
                          <a:latin typeface="Cambria Math" panose="02040503050406030204" pitchFamily="18" charset="0"/>
                        </a:rPr>
                        <m:t> </m:t>
                      </m:r>
                      <m:r>
                        <a:rPr lang="fr-FR" sz="2400" b="0" i="1" smtClean="0">
                          <a:latin typeface="Cambria Math" panose="02040503050406030204" pitchFamily="18" charset="0"/>
                          <a:ea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𝑝</m:t>
                      </m:r>
                      <m:r>
                        <a:rPr lang="fr-FR" sz="2400" b="0" i="1" smtClean="0">
                          <a:latin typeface="Cambria Math" panose="02040503050406030204" pitchFamily="18" charset="0"/>
                          <a:ea typeface="Cambria Math" panose="02040503050406030204" pitchFamily="18" charset="0"/>
                        </a:rPr>
                        <m:t>)</m:t>
                      </m:r>
                    </m:oMath>
                  </m:oMathPara>
                </a14:m>
                <a:endParaRPr lang="fr-FR" sz="2400" dirty="0"/>
              </a:p>
            </p:txBody>
          </p:sp>
        </mc:Choice>
        <mc:Fallback>
          <p:sp>
            <p:nvSpPr>
              <p:cNvPr id="3" name="ZoneTexte 2">
                <a:extLst>
                  <a:ext uri="{FF2B5EF4-FFF2-40B4-BE49-F238E27FC236}">
                    <a16:creationId xmlns:a16="http://schemas.microsoft.com/office/drawing/2014/main" id="{2D6FD55F-2559-DDB0-C794-64F74BB2FE85}"/>
                  </a:ext>
                </a:extLst>
              </p:cNvPr>
              <p:cNvSpPr txBox="1">
                <a:spLocks noRot="1" noChangeAspect="1" noMove="1" noResize="1" noEditPoints="1" noAdjustHandles="1" noChangeArrowheads="1" noChangeShapeType="1" noTextEdit="1"/>
              </p:cNvSpPr>
              <p:nvPr/>
            </p:nvSpPr>
            <p:spPr>
              <a:xfrm>
                <a:off x="271004" y="4305099"/>
                <a:ext cx="8949196" cy="1136530"/>
              </a:xfrm>
              <a:prstGeom prst="rect">
                <a:avLst/>
              </a:prstGeom>
              <a:blipFill>
                <a:blip r:embed="rId4"/>
                <a:stretch>
                  <a:fillRect t="-8021" b="-8556"/>
                </a:stretch>
              </a:blipFill>
            </p:spPr>
            <p:txBody>
              <a:bodyPr/>
              <a:lstStyle/>
              <a:p>
                <a:r>
                  <a:rPr lang="fr-FR">
                    <a:noFill/>
                  </a:rPr>
                  <a:t> </a:t>
                </a:r>
              </a:p>
            </p:txBody>
          </p:sp>
        </mc:Fallback>
      </mc:AlternateContent>
      <p:sp>
        <p:nvSpPr>
          <p:cNvPr id="7" name="Rectangle 6">
            <a:extLst>
              <a:ext uri="{FF2B5EF4-FFF2-40B4-BE49-F238E27FC236}">
                <a16:creationId xmlns:a16="http://schemas.microsoft.com/office/drawing/2014/main" id="{048D7F77-2500-9EE9-A002-B6A143EDF4F9}"/>
              </a:ext>
            </a:extLst>
          </p:cNvPr>
          <p:cNvSpPr/>
          <p:nvPr/>
        </p:nvSpPr>
        <p:spPr>
          <a:xfrm>
            <a:off x="1669774" y="2875978"/>
            <a:ext cx="5947576" cy="9704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1216B627-EE71-31B3-E41B-14F95B7EAC15}"/>
              </a:ext>
            </a:extLst>
          </p:cNvPr>
          <p:cNvSpPr/>
          <p:nvPr/>
        </p:nvSpPr>
        <p:spPr>
          <a:xfrm>
            <a:off x="373380" y="4889790"/>
            <a:ext cx="8709660" cy="62814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888A9315-6F09-D58C-ACCA-F4064D8F940C}"/>
              </a:ext>
            </a:extLst>
          </p:cNvPr>
          <p:cNvCxnSpPr>
            <a:cxnSpLocks/>
          </p:cNvCxnSpPr>
          <p:nvPr/>
        </p:nvCxnSpPr>
        <p:spPr>
          <a:xfrm>
            <a:off x="4261899" y="1757431"/>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005A863A-8E12-D870-0E3D-5E3B145E94C1}"/>
                  </a:ext>
                </a:extLst>
              </p:cNvPr>
              <p:cNvSpPr txBox="1"/>
              <p:nvPr/>
            </p:nvSpPr>
            <p:spPr>
              <a:xfrm>
                <a:off x="1809578" y="5821127"/>
                <a:ext cx="5524842" cy="75841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rPr>
                        <m:t>𝑓</m:t>
                      </m:r>
                      <m:r>
                        <a:rPr lang="fr-FR" sz="1600" b="0" i="1" smtClean="0">
                          <a:latin typeface="Cambria Math" panose="02040503050406030204" pitchFamily="18" charset="0"/>
                        </a:rPr>
                        <m:t> :</m:t>
                      </m:r>
                      <m:r>
                        <a:rPr lang="fr-FR" sz="1600" b="0" i="1" smtClean="0">
                          <a:latin typeface="Cambria Math" panose="02040503050406030204" pitchFamily="18" charset="0"/>
                        </a:rPr>
                        <m:t>𝑓𝑟𝑎𝑐𝑡𝑖𝑜𝑛</m:t>
                      </m:r>
                      <m:r>
                        <a:rPr lang="fr-FR" sz="1600" b="0" i="1" smtClean="0">
                          <a:latin typeface="Cambria Math" panose="02040503050406030204" pitchFamily="18" charset="0"/>
                        </a:rPr>
                        <m:t> </m:t>
                      </m:r>
                      <m:r>
                        <a:rPr lang="fr-FR" sz="1600" b="0" i="1" smtClean="0">
                          <a:latin typeface="Cambria Math" panose="02040503050406030204" pitchFamily="18" charset="0"/>
                        </a:rPr>
                        <m:t>𝑑𝑒</m:t>
                      </m:r>
                      <m:r>
                        <a:rPr lang="fr-FR" sz="1600" b="0" i="1" smtClean="0">
                          <a:latin typeface="Cambria Math" panose="02040503050406030204" pitchFamily="18" charset="0"/>
                        </a:rPr>
                        <m:t> </m:t>
                      </m:r>
                      <m:r>
                        <a:rPr lang="fr-FR" sz="1600" b="0" i="1" smtClean="0">
                          <a:latin typeface="Cambria Math" panose="02040503050406030204" pitchFamily="18" charset="0"/>
                        </a:rPr>
                        <m:t>𝑚𝑎𝑡</m:t>
                      </m:r>
                      <m:r>
                        <a:rPr lang="fr-FR" sz="1600" b="0" i="1" smtClean="0">
                          <a:latin typeface="Cambria Math" panose="02040503050406030204" pitchFamily="18" charset="0"/>
                        </a:rPr>
                        <m:t>é</m:t>
                      </m:r>
                      <m:r>
                        <a:rPr lang="fr-FR" sz="1600" b="0" i="1" smtClean="0">
                          <a:latin typeface="Cambria Math" panose="02040503050406030204" pitchFamily="18" charset="0"/>
                        </a:rPr>
                        <m:t>𝑟𝑖𝑎𝑢</m:t>
                      </m:r>
                      <m:r>
                        <a:rPr lang="fr-FR" sz="1600" b="0" i="1" smtClean="0">
                          <a:latin typeface="Cambria Math" panose="02040503050406030204" pitchFamily="18" charset="0"/>
                        </a:rPr>
                        <m:t> </m:t>
                      </m:r>
                      <m:r>
                        <a:rPr lang="fr-FR" sz="1600" b="0" i="1" smtClean="0">
                          <a:latin typeface="Cambria Math" panose="02040503050406030204" pitchFamily="18" charset="0"/>
                        </a:rPr>
                        <m:t>𝑙𝑖𝑞𝑢𝑖𝑑𝑒</m:t>
                      </m:r>
                      <m:r>
                        <a:rPr lang="fr-FR" sz="1600" b="0" i="1" smtClean="0">
                          <a:latin typeface="Cambria Math" panose="02040503050406030204" pitchFamily="18" charset="0"/>
                        </a:rPr>
                        <m:t> </m:t>
                      </m:r>
                      <m:r>
                        <a:rPr lang="fr-FR" sz="1600" b="0" i="1" smtClean="0">
                          <a:latin typeface="Cambria Math" panose="02040503050406030204" pitchFamily="18" charset="0"/>
                        </a:rPr>
                        <m:t>𝑑𝑎𝑛𝑠</m:t>
                      </m:r>
                      <m:r>
                        <a:rPr lang="fr-FR" sz="1600" b="0" i="1" smtClean="0">
                          <a:latin typeface="Cambria Math" panose="02040503050406030204" pitchFamily="18" charset="0"/>
                        </a:rPr>
                        <m:t> </m:t>
                      </m:r>
                      <m:r>
                        <a:rPr lang="fr-FR" sz="1600" b="0" i="1" smtClean="0">
                          <a:latin typeface="Cambria Math" panose="02040503050406030204" pitchFamily="18" charset="0"/>
                        </a:rPr>
                        <m:t>𝑙𝑒</m:t>
                      </m:r>
                      <m:r>
                        <a:rPr lang="fr-FR" sz="1600" b="0" i="1" smtClean="0">
                          <a:latin typeface="Cambria Math" panose="02040503050406030204" pitchFamily="18" charset="0"/>
                        </a:rPr>
                        <m:t> </m:t>
                      </m:r>
                      <m:r>
                        <a:rPr lang="fr-FR" sz="1600" b="0" i="1" smtClean="0">
                          <a:latin typeface="Cambria Math" panose="02040503050406030204" pitchFamily="18" charset="0"/>
                        </a:rPr>
                        <m:t>𝑛𝑜𝑒𝑢𝑑</m:t>
                      </m:r>
                      <m:r>
                        <a:rPr lang="fr-FR" sz="1600" b="0" i="1" smtClean="0">
                          <a:latin typeface="Cambria Math" panose="02040503050406030204" pitchFamily="18" charset="0"/>
                        </a:rPr>
                        <m:t> </m:t>
                      </m:r>
                      <m:r>
                        <a:rPr lang="fr-FR" sz="1600" b="0" i="1" smtClean="0">
                          <a:latin typeface="Cambria Math" panose="02040503050406030204" pitchFamily="18" charset="0"/>
                        </a:rPr>
                        <m:t>𝑐𝑜𝑛𝑠𝑖𝑑</m:t>
                      </m:r>
                      <m:r>
                        <a:rPr lang="fr-FR" sz="1600" b="0" i="1" smtClean="0">
                          <a:latin typeface="Cambria Math" panose="02040503050406030204" pitchFamily="18" charset="0"/>
                        </a:rPr>
                        <m:t>é</m:t>
                      </m:r>
                      <m:r>
                        <a:rPr lang="fr-FR" sz="1600" b="0" i="1" smtClean="0">
                          <a:latin typeface="Cambria Math" panose="02040503050406030204" pitchFamily="18" charset="0"/>
                        </a:rPr>
                        <m:t>𝑟</m:t>
                      </m:r>
                      <m:r>
                        <a:rPr lang="fr-FR" sz="1600" b="0" i="1" smtClean="0">
                          <a:latin typeface="Cambria Math" panose="02040503050406030204" pitchFamily="18" charset="0"/>
                        </a:rPr>
                        <m:t>é</m:t>
                      </m:r>
                    </m:oMath>
                  </m:oMathPara>
                </a14:m>
                <a:endParaRPr lang="fr-FR" sz="1600" b="0" i="1" dirty="0">
                  <a:latin typeface="Cambria Math" panose="02040503050406030204" pitchFamily="18" charset="0"/>
                </a:endParaRPr>
              </a:p>
              <a:p>
                <a:pPr algn="ctr"/>
                <a:r>
                  <a:rPr lang="fr-FR" sz="1600" i="1" dirty="0">
                    <a:latin typeface="Cambria Math" panose="02040503050406030204" pitchFamily="18" charset="0"/>
                  </a:rPr>
                  <a:t>l </a:t>
                </a:r>
                <a:r>
                  <a:rPr lang="fr-FR" sz="1600" b="0" i="1" dirty="0">
                    <a:latin typeface="Cambria Math" panose="02040503050406030204" pitchFamily="18" charset="0"/>
                  </a:rPr>
                  <a:t>: enthalpie massique de fusion</a:t>
                </a:r>
              </a:p>
              <a:p>
                <a:pPr algn="ct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rPr>
                        <m:t> </m:t>
                      </m:r>
                    </m:oMath>
                  </m:oMathPara>
                </a14:m>
                <a:endParaRPr lang="fr-FR" sz="1600" dirty="0"/>
              </a:p>
            </p:txBody>
          </p:sp>
        </mc:Choice>
        <mc:Fallback xmlns="">
          <p:sp>
            <p:nvSpPr>
              <p:cNvPr id="4" name="ZoneTexte 3">
                <a:extLst>
                  <a:ext uri="{FF2B5EF4-FFF2-40B4-BE49-F238E27FC236}">
                    <a16:creationId xmlns:a16="http://schemas.microsoft.com/office/drawing/2014/main" id="{F9D462A1-B39A-B268-69DC-5F0DFBCCCFAD}"/>
                  </a:ext>
                </a:extLst>
              </p:cNvPr>
              <p:cNvSpPr txBox="1">
                <a:spLocks noRot="1" noChangeAspect="1" noMove="1" noResize="1" noEditPoints="1" noAdjustHandles="1" noChangeArrowheads="1" noChangeShapeType="1" noTextEdit="1"/>
              </p:cNvSpPr>
              <p:nvPr/>
            </p:nvSpPr>
            <p:spPr>
              <a:xfrm>
                <a:off x="1809578" y="5821127"/>
                <a:ext cx="5524842" cy="758413"/>
              </a:xfrm>
              <a:prstGeom prst="rect">
                <a:avLst/>
              </a:prstGeom>
              <a:blipFill>
                <a:blip r:embed="rId5"/>
                <a:stretch>
                  <a:fillRect/>
                </a:stretch>
              </a:blipFill>
            </p:spPr>
            <p:txBody>
              <a:bodyPr/>
              <a:lstStyle/>
              <a:p>
                <a:r>
                  <a:rPr lang="fr-FR">
                    <a:noFill/>
                  </a:rPr>
                  <a:t> </a:t>
                </a:r>
              </a:p>
            </p:txBody>
          </p:sp>
        </mc:Fallback>
      </mc:AlternateContent>
      <p:sp>
        <p:nvSpPr>
          <p:cNvPr id="6" name="Espace réservé du numéro de diapositive 5">
            <a:extLst>
              <a:ext uri="{FF2B5EF4-FFF2-40B4-BE49-F238E27FC236}">
                <a16:creationId xmlns:a16="http://schemas.microsoft.com/office/drawing/2014/main" id="{3265C278-5453-6369-A2F4-1A16FC868A8F}"/>
              </a:ext>
            </a:extLst>
          </p:cNvPr>
          <p:cNvSpPr>
            <a:spLocks noGrp="1"/>
          </p:cNvSpPr>
          <p:nvPr>
            <p:ph type="sldNum" sz="quarter" idx="12"/>
          </p:nvPr>
        </p:nvSpPr>
        <p:spPr/>
        <p:txBody>
          <a:bodyPr/>
          <a:lstStyle/>
          <a:p>
            <a:fld id="{DF28FB93-0A08-4E7D-8E63-9EFA29F1E093}" type="slidenum">
              <a:rPr lang="en-US" smtClean="0"/>
              <a:pPr/>
              <a:t>23</a:t>
            </a:fld>
            <a:endParaRPr lang="en-US" dirty="0"/>
          </a:p>
        </p:txBody>
      </p:sp>
    </p:spTree>
    <p:extLst>
      <p:ext uri="{BB962C8B-B14F-4D97-AF65-F5344CB8AC3E}">
        <p14:creationId xmlns:p14="http://schemas.microsoft.com/office/powerpoint/2010/main" val="647248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C420D76D-8A38-A2A5-E137-E918CE4B7705}"/>
              </a:ext>
            </a:extLst>
          </p:cNvPr>
          <p:cNvSpPr>
            <a:spLocks noGrp="1"/>
          </p:cNvSpPr>
          <p:nvPr>
            <p:ph type="body" sz="quarter" idx="13"/>
          </p:nvPr>
        </p:nvSpPr>
        <p:spPr/>
        <p:txBody>
          <a:bodyPr/>
          <a:lstStyle/>
          <a:p>
            <a:r>
              <a:rPr lang="fr-FR" dirty="0"/>
              <a:t>Modèle Numérique</a:t>
            </a:r>
          </a:p>
        </p:txBody>
      </p:sp>
      <p:sp>
        <p:nvSpPr>
          <p:cNvPr id="8" name="Titre 3">
            <a:extLst>
              <a:ext uri="{FF2B5EF4-FFF2-40B4-BE49-F238E27FC236}">
                <a16:creationId xmlns:a16="http://schemas.microsoft.com/office/drawing/2014/main" id="{1C1C0459-E70F-0558-BA9F-B3CFF1852ACC}"/>
              </a:ext>
            </a:extLst>
          </p:cNvPr>
          <p:cNvSpPr txBox="1">
            <a:spLocks/>
          </p:cNvSpPr>
          <p:nvPr/>
        </p:nvSpPr>
        <p:spPr>
          <a:xfrm>
            <a:off x="6084" y="388865"/>
            <a:ext cx="8960113"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Évolution de la température dans une pièce avec une isolation MCP et Laine de Verre avec p=0,3</a:t>
            </a:r>
          </a:p>
        </p:txBody>
      </p:sp>
      <p:pic>
        <p:nvPicPr>
          <p:cNvPr id="4" name="Image 3">
            <a:extLst>
              <a:ext uri="{FF2B5EF4-FFF2-40B4-BE49-F238E27FC236}">
                <a16:creationId xmlns:a16="http://schemas.microsoft.com/office/drawing/2014/main" id="{2A4A70BF-115A-3B2E-F768-26B9313AE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077" y="1359315"/>
            <a:ext cx="7592294" cy="4866222"/>
          </a:xfrm>
          <a:prstGeom prst="rect">
            <a:avLst/>
          </a:prstGeom>
        </p:spPr>
      </p:pic>
      <p:cxnSp>
        <p:nvCxnSpPr>
          <p:cNvPr id="7" name="Connecteur droit 6">
            <a:extLst>
              <a:ext uri="{FF2B5EF4-FFF2-40B4-BE49-F238E27FC236}">
                <a16:creationId xmlns:a16="http://schemas.microsoft.com/office/drawing/2014/main" id="{AC260258-E018-5254-8681-D1FB77BE4A17}"/>
              </a:ext>
            </a:extLst>
          </p:cNvPr>
          <p:cNvCxnSpPr/>
          <p:nvPr/>
        </p:nvCxnSpPr>
        <p:spPr>
          <a:xfrm>
            <a:off x="5044190" y="2345961"/>
            <a:ext cx="0" cy="3395272"/>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484B842E-0A0D-6406-56C1-7926986A8358}"/>
              </a:ext>
            </a:extLst>
          </p:cNvPr>
          <p:cNvCxnSpPr>
            <a:cxnSpLocks/>
          </p:cNvCxnSpPr>
          <p:nvPr/>
        </p:nvCxnSpPr>
        <p:spPr>
          <a:xfrm>
            <a:off x="5425191" y="3474716"/>
            <a:ext cx="0" cy="2266517"/>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3" name="Flèche : double flèche verticale 12">
            <a:extLst>
              <a:ext uri="{FF2B5EF4-FFF2-40B4-BE49-F238E27FC236}">
                <a16:creationId xmlns:a16="http://schemas.microsoft.com/office/drawing/2014/main" id="{474F0C63-EA6C-6A99-E9D8-773EF2DDEA86}"/>
              </a:ext>
            </a:extLst>
          </p:cNvPr>
          <p:cNvSpPr/>
          <p:nvPr/>
        </p:nvSpPr>
        <p:spPr>
          <a:xfrm rot="16200000">
            <a:off x="5178478" y="5364397"/>
            <a:ext cx="112425" cy="381001"/>
          </a:xfrm>
          <a:prstGeom prst="up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12BA463-E8C0-91C0-F5CD-C5C03D35E473}"/>
                  </a:ext>
                </a:extLst>
              </p:cNvPr>
              <p:cNvSpPr/>
              <p:nvPr/>
            </p:nvSpPr>
            <p:spPr>
              <a:xfrm>
                <a:off x="4155211" y="6283879"/>
                <a:ext cx="2158958" cy="36762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ea typeface="Cambria Math" panose="02040503050406030204" pitchFamily="18" charset="0"/>
                        </a:rPr>
                        <m:t>∆</m:t>
                      </m:r>
                      <m:r>
                        <a:rPr lang="fr-FR" sz="1400" b="1" i="1" smtClean="0">
                          <a:solidFill>
                            <a:schemeClr val="tx1"/>
                          </a:solidFill>
                          <a:latin typeface="Cambria Math" panose="02040503050406030204" pitchFamily="18" charset="0"/>
                          <a:ea typeface="Cambria Math" panose="02040503050406030204" pitchFamily="18" charset="0"/>
                        </a:rPr>
                        <m:t>𝑻𝒆𝒎𝒑𝒔</m:t>
                      </m:r>
                      <m:r>
                        <a:rPr lang="fr-FR" sz="1400" b="1" i="1" smtClean="0">
                          <a:solidFill>
                            <a:schemeClr val="tx1"/>
                          </a:solidFill>
                          <a:latin typeface="Cambria Math" panose="02040503050406030204" pitchFamily="18" charset="0"/>
                          <a:ea typeface="Cambria Math" panose="02040503050406030204" pitchFamily="18" charset="0"/>
                        </a:rPr>
                        <m:t>=</m:t>
                      </m:r>
                      <m:r>
                        <a:rPr lang="fr-FR" sz="1400" b="1" i="1" smtClean="0">
                          <a:solidFill>
                            <a:schemeClr val="tx1"/>
                          </a:solidFill>
                          <a:latin typeface="Cambria Math" panose="02040503050406030204" pitchFamily="18" charset="0"/>
                          <a:ea typeface="Cambria Math" panose="02040503050406030204" pitchFamily="18" charset="0"/>
                        </a:rPr>
                        <m:t>𝟔</m:t>
                      </m:r>
                      <m:r>
                        <a:rPr lang="fr-FR" sz="1400" b="1" i="1" smtClean="0">
                          <a:solidFill>
                            <a:schemeClr val="tx1"/>
                          </a:solidFill>
                          <a:latin typeface="Cambria Math" panose="02040503050406030204" pitchFamily="18" charset="0"/>
                          <a:ea typeface="Cambria Math" panose="02040503050406030204" pitchFamily="18" charset="0"/>
                        </a:rPr>
                        <m:t>,</m:t>
                      </m:r>
                      <m:r>
                        <a:rPr lang="fr-FR" sz="1400" b="1" i="1" smtClean="0">
                          <a:solidFill>
                            <a:schemeClr val="tx1"/>
                          </a:solidFill>
                          <a:latin typeface="Cambria Math" panose="02040503050406030204" pitchFamily="18" charset="0"/>
                          <a:ea typeface="Cambria Math" panose="02040503050406030204" pitchFamily="18" charset="0"/>
                        </a:rPr>
                        <m:t>𝟕</m:t>
                      </m:r>
                      <m:r>
                        <a:rPr lang="fr-FR" sz="1400" b="1" i="1" smtClean="0">
                          <a:solidFill>
                            <a:schemeClr val="tx1"/>
                          </a:solidFill>
                          <a:latin typeface="Cambria Math" panose="02040503050406030204" pitchFamily="18" charset="0"/>
                          <a:ea typeface="Cambria Math" panose="02040503050406030204" pitchFamily="18" charset="0"/>
                        </a:rPr>
                        <m:t> </m:t>
                      </m:r>
                      <m:r>
                        <a:rPr lang="fr-FR" sz="1400" b="1" i="1" smtClean="0">
                          <a:solidFill>
                            <a:schemeClr val="tx1"/>
                          </a:solidFill>
                          <a:latin typeface="Cambria Math" panose="02040503050406030204" pitchFamily="18" charset="0"/>
                          <a:ea typeface="Cambria Math" panose="02040503050406030204" pitchFamily="18" charset="0"/>
                        </a:rPr>
                        <m:t>𝒉𝒆𝒖𝒓𝒆𝒔</m:t>
                      </m:r>
                    </m:oMath>
                  </m:oMathPara>
                </a14:m>
                <a:endParaRPr lang="fr-FR" sz="1400" b="1" dirty="0">
                  <a:solidFill>
                    <a:schemeClr val="tx1"/>
                  </a:solidFill>
                </a:endParaRPr>
              </a:p>
            </p:txBody>
          </p:sp>
        </mc:Choice>
        <mc:Fallback xmlns="">
          <p:sp>
            <p:nvSpPr>
              <p:cNvPr id="15" name="Rectangle 14">
                <a:extLst>
                  <a:ext uri="{FF2B5EF4-FFF2-40B4-BE49-F238E27FC236}">
                    <a16:creationId xmlns:a16="http://schemas.microsoft.com/office/drawing/2014/main" id="{712BA463-E8C0-91C0-F5CD-C5C03D35E473}"/>
                  </a:ext>
                </a:extLst>
              </p:cNvPr>
              <p:cNvSpPr>
                <a:spLocks noRot="1" noChangeAspect="1" noMove="1" noResize="1" noEditPoints="1" noAdjustHandles="1" noChangeArrowheads="1" noChangeShapeType="1" noTextEdit="1"/>
              </p:cNvSpPr>
              <p:nvPr/>
            </p:nvSpPr>
            <p:spPr>
              <a:xfrm>
                <a:off x="4155211" y="6283879"/>
                <a:ext cx="2158958" cy="367620"/>
              </a:xfrm>
              <a:prstGeom prst="rect">
                <a:avLst/>
              </a:prstGeom>
              <a:blipFill>
                <a:blip r:embed="rId4"/>
                <a:stretch>
                  <a:fillRect/>
                </a:stretch>
              </a:blipFill>
              <a:ln>
                <a:noFill/>
              </a:ln>
            </p:spPr>
            <p:txBody>
              <a:bodyPr/>
              <a:lstStyle/>
              <a:p>
                <a:r>
                  <a:rPr lang="fr-FR">
                    <a:noFill/>
                  </a:rPr>
                  <a:t> </a:t>
                </a:r>
              </a:p>
            </p:txBody>
          </p:sp>
        </mc:Fallback>
      </mc:AlternateContent>
      <p:cxnSp>
        <p:nvCxnSpPr>
          <p:cNvPr id="17" name="Connecteur droit avec flèche 16">
            <a:extLst>
              <a:ext uri="{FF2B5EF4-FFF2-40B4-BE49-F238E27FC236}">
                <a16:creationId xmlns:a16="http://schemas.microsoft.com/office/drawing/2014/main" id="{9C4B2823-1A60-AF1F-3C01-1BDB356B811B}"/>
              </a:ext>
            </a:extLst>
          </p:cNvPr>
          <p:cNvCxnSpPr>
            <a:stCxn id="15" idx="0"/>
            <a:endCxn id="13" idx="2"/>
          </p:cNvCxnSpPr>
          <p:nvPr/>
        </p:nvCxnSpPr>
        <p:spPr>
          <a:xfrm flipV="1">
            <a:off x="5234690" y="5583004"/>
            <a:ext cx="1" cy="700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BBC35F96-AC71-0998-9020-26B579AB220C}"/>
              </a:ext>
            </a:extLst>
          </p:cNvPr>
          <p:cNvCxnSpPr>
            <a:cxnSpLocks/>
          </p:cNvCxnSpPr>
          <p:nvPr/>
        </p:nvCxnSpPr>
        <p:spPr>
          <a:xfrm>
            <a:off x="1747520" y="3474720"/>
            <a:ext cx="4917440"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53B8BB1E-E9A1-A67B-65BC-D443D478BAE6}"/>
              </a:ext>
            </a:extLst>
          </p:cNvPr>
          <p:cNvCxnSpPr>
            <a:cxnSpLocks/>
          </p:cNvCxnSpPr>
          <p:nvPr/>
        </p:nvCxnSpPr>
        <p:spPr>
          <a:xfrm>
            <a:off x="1747520" y="2351041"/>
            <a:ext cx="4566649"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5" name="Flèche : double flèche verticale 24">
            <a:extLst>
              <a:ext uri="{FF2B5EF4-FFF2-40B4-BE49-F238E27FC236}">
                <a16:creationId xmlns:a16="http://schemas.microsoft.com/office/drawing/2014/main" id="{6CDEE454-8BBA-A680-A1B6-CAED1712B508}"/>
              </a:ext>
            </a:extLst>
          </p:cNvPr>
          <p:cNvSpPr/>
          <p:nvPr/>
        </p:nvSpPr>
        <p:spPr>
          <a:xfrm rot="10800000">
            <a:off x="1747520" y="2356121"/>
            <a:ext cx="111718" cy="1118595"/>
          </a:xfrm>
          <a:prstGeom prst="up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D791BDBC-AD2A-46F4-48C6-943DFAC19F7D}"/>
              </a:ext>
            </a:extLst>
          </p:cNvPr>
          <p:cNvSpPr/>
          <p:nvPr/>
        </p:nvSpPr>
        <p:spPr>
          <a:xfrm>
            <a:off x="1011017" y="1291422"/>
            <a:ext cx="7592294" cy="47515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0F3C7AE-B10C-1A5D-56F6-BDDD9A66A034}"/>
                  </a:ext>
                </a:extLst>
              </p:cNvPr>
              <p:cNvSpPr/>
              <p:nvPr/>
            </p:nvSpPr>
            <p:spPr>
              <a:xfrm>
                <a:off x="126751" y="2538595"/>
                <a:ext cx="1511293" cy="59521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fr-FR" sz="1400" b="1" i="1" smtClean="0">
                        <a:solidFill>
                          <a:schemeClr val="tx1"/>
                        </a:solidFill>
                        <a:latin typeface="Cambria Math" panose="02040503050406030204" pitchFamily="18" charset="0"/>
                        <a:ea typeface="Cambria Math" panose="02040503050406030204" pitchFamily="18" charset="0"/>
                      </a:rPr>
                      <m:t>∆</m:t>
                    </m:r>
                    <m:r>
                      <a:rPr lang="fr-FR" sz="1400" b="1" i="1" smtClean="0">
                        <a:solidFill>
                          <a:schemeClr val="tx1"/>
                        </a:solidFill>
                        <a:latin typeface="Cambria Math" panose="02040503050406030204" pitchFamily="18" charset="0"/>
                        <a:ea typeface="Cambria Math" panose="02040503050406030204" pitchFamily="18" charset="0"/>
                      </a:rPr>
                      <m:t>𝑻𝒆𝒎𝒑</m:t>
                    </m:r>
                    <m:r>
                      <a:rPr lang="fr-FR" sz="1400" b="1" i="1" smtClean="0">
                        <a:solidFill>
                          <a:schemeClr val="tx1"/>
                        </a:solidFill>
                        <a:latin typeface="Cambria Math" panose="02040503050406030204" pitchFamily="18" charset="0"/>
                        <a:ea typeface="Cambria Math" panose="02040503050406030204" pitchFamily="18" charset="0"/>
                      </a:rPr>
                      <m:t>é</m:t>
                    </m:r>
                    <m:r>
                      <a:rPr lang="fr-FR" sz="1400" b="1" i="1" smtClean="0">
                        <a:solidFill>
                          <a:schemeClr val="tx1"/>
                        </a:solidFill>
                        <a:latin typeface="Cambria Math" panose="02040503050406030204" pitchFamily="18" charset="0"/>
                        <a:ea typeface="Cambria Math" panose="02040503050406030204" pitchFamily="18" charset="0"/>
                      </a:rPr>
                      <m:t>𝒓𝒂𝒕𝒖𝒓𝒆</m:t>
                    </m:r>
                    <m:r>
                      <a:rPr lang="fr-FR" sz="1400" b="1" i="1" smtClean="0">
                        <a:solidFill>
                          <a:schemeClr val="tx1"/>
                        </a:solidFill>
                        <a:latin typeface="Cambria Math" panose="02040503050406030204" pitchFamily="18" charset="0"/>
                        <a:ea typeface="Cambria Math" panose="02040503050406030204" pitchFamily="18" charset="0"/>
                      </a:rPr>
                      <m:t>=</m:t>
                    </m:r>
                  </m:oMath>
                </a14:m>
                <a:r>
                  <a:rPr lang="fr-FR" sz="1400" b="1" dirty="0">
                    <a:solidFill>
                      <a:schemeClr val="tx1"/>
                    </a:solidFill>
                  </a:rPr>
                  <a:t>6,0°C</a:t>
                </a:r>
              </a:p>
            </p:txBody>
          </p:sp>
        </mc:Choice>
        <mc:Fallback xmlns="">
          <p:sp>
            <p:nvSpPr>
              <p:cNvPr id="26" name="Rectangle 25">
                <a:extLst>
                  <a:ext uri="{FF2B5EF4-FFF2-40B4-BE49-F238E27FC236}">
                    <a16:creationId xmlns:a16="http://schemas.microsoft.com/office/drawing/2014/main" id="{00F3C7AE-B10C-1A5D-56F6-BDDD9A66A034}"/>
                  </a:ext>
                </a:extLst>
              </p:cNvPr>
              <p:cNvSpPr>
                <a:spLocks noRot="1" noChangeAspect="1" noMove="1" noResize="1" noEditPoints="1" noAdjustHandles="1" noChangeArrowheads="1" noChangeShapeType="1" noTextEdit="1"/>
              </p:cNvSpPr>
              <p:nvPr/>
            </p:nvSpPr>
            <p:spPr>
              <a:xfrm>
                <a:off x="126751" y="2538595"/>
                <a:ext cx="1511293" cy="595214"/>
              </a:xfrm>
              <a:prstGeom prst="rect">
                <a:avLst/>
              </a:prstGeom>
              <a:blipFill>
                <a:blip r:embed="rId5"/>
                <a:stretch>
                  <a:fillRect l="-2016" r="-403" b="-4082"/>
                </a:stretch>
              </a:blipFill>
              <a:ln>
                <a:noFill/>
              </a:ln>
            </p:spPr>
            <p:txBody>
              <a:bodyPr/>
              <a:lstStyle/>
              <a:p>
                <a:r>
                  <a:rPr lang="fr-FR">
                    <a:noFill/>
                  </a:rPr>
                  <a:t> </a:t>
                </a:r>
              </a:p>
            </p:txBody>
          </p:sp>
        </mc:Fallback>
      </mc:AlternateContent>
      <p:sp>
        <p:nvSpPr>
          <p:cNvPr id="2" name="Espace réservé du numéro de diapositive 1">
            <a:extLst>
              <a:ext uri="{FF2B5EF4-FFF2-40B4-BE49-F238E27FC236}">
                <a16:creationId xmlns:a16="http://schemas.microsoft.com/office/drawing/2014/main" id="{C4CE5162-BBDF-D8B0-227E-578F8B94458B}"/>
              </a:ext>
            </a:extLst>
          </p:cNvPr>
          <p:cNvSpPr>
            <a:spLocks noGrp="1"/>
          </p:cNvSpPr>
          <p:nvPr>
            <p:ph type="sldNum" sz="quarter" idx="12"/>
          </p:nvPr>
        </p:nvSpPr>
        <p:spPr/>
        <p:txBody>
          <a:bodyPr/>
          <a:lstStyle/>
          <a:p>
            <a:fld id="{DF28FB93-0A08-4E7D-8E63-9EFA29F1E093}" type="slidenum">
              <a:rPr lang="en-US" smtClean="0"/>
              <a:pPr/>
              <a:t>24</a:t>
            </a:fld>
            <a:endParaRPr lang="en-US" dirty="0"/>
          </a:p>
        </p:txBody>
      </p:sp>
    </p:spTree>
    <p:extLst>
      <p:ext uri="{BB962C8B-B14F-4D97-AF65-F5344CB8AC3E}">
        <p14:creationId xmlns:p14="http://schemas.microsoft.com/office/powerpoint/2010/main" val="3779701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0A299D5-8695-559E-EA47-E67666FC798A}"/>
              </a:ext>
            </a:extLst>
          </p:cNvPr>
          <p:cNvSpPr>
            <a:spLocks noGrp="1"/>
          </p:cNvSpPr>
          <p:nvPr>
            <p:ph type="title"/>
          </p:nvPr>
        </p:nvSpPr>
        <p:spPr/>
        <p:txBody>
          <a:bodyPr/>
          <a:lstStyle/>
          <a:p>
            <a:r>
              <a:rPr lang="fr-FR" dirty="0"/>
              <a:t>conclusion</a:t>
            </a:r>
          </a:p>
        </p:txBody>
      </p:sp>
      <p:sp>
        <p:nvSpPr>
          <p:cNvPr id="5" name="Espace réservé du texte 4">
            <a:extLst>
              <a:ext uri="{FF2B5EF4-FFF2-40B4-BE49-F238E27FC236}">
                <a16:creationId xmlns:a16="http://schemas.microsoft.com/office/drawing/2014/main" id="{D02E64C4-7D43-60C6-6982-14CB63B2D871}"/>
              </a:ext>
            </a:extLst>
          </p:cNvPr>
          <p:cNvSpPr>
            <a:spLocks noGrp="1"/>
          </p:cNvSpPr>
          <p:nvPr>
            <p:ph type="body" sz="quarter" idx="13"/>
          </p:nvPr>
        </p:nvSpPr>
        <p:spPr/>
        <p:txBody>
          <a:bodyPr/>
          <a:lstStyle/>
          <a:p>
            <a:r>
              <a:rPr lang="fr-FR" dirty="0"/>
              <a:t>conclusion</a:t>
            </a:r>
          </a:p>
        </p:txBody>
      </p:sp>
      <p:sp>
        <p:nvSpPr>
          <p:cNvPr id="3" name="Titre 3">
            <a:extLst>
              <a:ext uri="{FF2B5EF4-FFF2-40B4-BE49-F238E27FC236}">
                <a16:creationId xmlns:a16="http://schemas.microsoft.com/office/drawing/2014/main" id="{0D323A37-FE14-BF38-7A0A-A9769785FC26}"/>
              </a:ext>
            </a:extLst>
          </p:cNvPr>
          <p:cNvSpPr txBox="1">
            <a:spLocks/>
          </p:cNvSpPr>
          <p:nvPr/>
        </p:nvSpPr>
        <p:spPr>
          <a:xfrm>
            <a:off x="629685" y="2286184"/>
            <a:ext cx="7765322" cy="128151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 typeface="Arial" panose="020B0604020202020204" pitchFamily="34" charset="0"/>
              <a:buChar char="•"/>
            </a:pPr>
            <a:r>
              <a:rPr lang="fr-FR" sz="2400" dirty="0"/>
              <a:t>Grande augmentation de l’inertie thermique :</a:t>
            </a:r>
          </a:p>
          <a:p>
            <a:pPr marL="628650" lvl="1" indent="-171450">
              <a:buFont typeface="Arial" panose="020B0604020202020204" pitchFamily="34" charset="0"/>
              <a:buChar char="•"/>
            </a:pPr>
            <a:r>
              <a:rPr lang="fr-FR" sz="2000" dirty="0"/>
              <a:t>Pics de chaleurs diminuées de 6°C</a:t>
            </a:r>
          </a:p>
          <a:p>
            <a:pPr marL="628650" lvl="1" indent="-171450">
              <a:buFont typeface="Arial" panose="020B0604020202020204" pitchFamily="34" charset="0"/>
              <a:buChar char="•"/>
            </a:pPr>
            <a:r>
              <a:rPr lang="fr-FR" sz="2000" dirty="0"/>
              <a:t>Déphasage thermique augmenté de 6,7 heures </a:t>
            </a:r>
          </a:p>
          <a:p>
            <a:pPr lvl="1"/>
            <a:endParaRPr lang="fr-FR" sz="2000" dirty="0"/>
          </a:p>
          <a:p>
            <a:pPr lvl="1"/>
            <a:endParaRPr lang="fr-FR" sz="2000" dirty="0"/>
          </a:p>
          <a:p>
            <a:pPr marL="628650" lvl="1" indent="-171450">
              <a:buFont typeface="Arial" panose="020B0604020202020204" pitchFamily="34" charset="0"/>
              <a:buChar char="•"/>
            </a:pPr>
            <a:endParaRPr lang="fr-FR" sz="2000" dirty="0"/>
          </a:p>
        </p:txBody>
      </p:sp>
      <p:sp>
        <p:nvSpPr>
          <p:cNvPr id="8" name="Titre 3">
            <a:extLst>
              <a:ext uri="{FF2B5EF4-FFF2-40B4-BE49-F238E27FC236}">
                <a16:creationId xmlns:a16="http://schemas.microsoft.com/office/drawing/2014/main" id="{CF1C8394-064C-72EB-6442-B3EC80BF83AA}"/>
              </a:ext>
            </a:extLst>
          </p:cNvPr>
          <p:cNvSpPr txBox="1">
            <a:spLocks/>
          </p:cNvSpPr>
          <p:nvPr/>
        </p:nvSpPr>
        <p:spPr>
          <a:xfrm>
            <a:off x="629685" y="4273828"/>
            <a:ext cx="7765322" cy="128151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 typeface="Arial" panose="020B0604020202020204" pitchFamily="34" charset="0"/>
              <a:buChar char="•"/>
            </a:pPr>
            <a:r>
              <a:rPr lang="fr-FR" sz="2400" dirty="0"/>
              <a:t>Problème d’utilisation:</a:t>
            </a:r>
          </a:p>
          <a:p>
            <a:pPr marL="628650" lvl="1" indent="-171450">
              <a:buFont typeface="Arial" panose="020B0604020202020204" pitchFamily="34" charset="0"/>
              <a:buChar char="•"/>
            </a:pPr>
            <a:r>
              <a:rPr lang="fr-FR" sz="2000" dirty="0"/>
              <a:t>   Efficacité réduite avec le temps</a:t>
            </a:r>
          </a:p>
          <a:p>
            <a:pPr marL="800100" lvl="1" indent="-342900">
              <a:buFont typeface="Arial" panose="020B0604020202020204" pitchFamily="34" charset="0"/>
              <a:buChar char="•"/>
            </a:pPr>
            <a:r>
              <a:rPr lang="fr-FR" sz="2000" dirty="0"/>
              <a:t>Renouvellement de l’isolation </a:t>
            </a:r>
          </a:p>
          <a:p>
            <a:pPr lvl="1"/>
            <a:endParaRPr lang="fr-FR" sz="2000" dirty="0"/>
          </a:p>
          <a:p>
            <a:pPr lvl="1"/>
            <a:endParaRPr lang="fr-FR" sz="2000" dirty="0"/>
          </a:p>
          <a:p>
            <a:pPr marL="628650" lvl="1" indent="-171450">
              <a:buFont typeface="Arial" panose="020B0604020202020204" pitchFamily="34" charset="0"/>
              <a:buChar char="•"/>
            </a:pPr>
            <a:endParaRPr lang="fr-FR" sz="2000" dirty="0"/>
          </a:p>
        </p:txBody>
      </p:sp>
      <p:sp>
        <p:nvSpPr>
          <p:cNvPr id="2" name="Espace réservé du numéro de diapositive 1">
            <a:extLst>
              <a:ext uri="{FF2B5EF4-FFF2-40B4-BE49-F238E27FC236}">
                <a16:creationId xmlns:a16="http://schemas.microsoft.com/office/drawing/2014/main" id="{31A7F087-1DB5-481C-AFC8-FCE6ED2D130A}"/>
              </a:ext>
            </a:extLst>
          </p:cNvPr>
          <p:cNvSpPr>
            <a:spLocks noGrp="1"/>
          </p:cNvSpPr>
          <p:nvPr>
            <p:ph type="sldNum" sz="quarter" idx="12"/>
          </p:nvPr>
        </p:nvSpPr>
        <p:spPr/>
        <p:txBody>
          <a:bodyPr/>
          <a:lstStyle/>
          <a:p>
            <a:fld id="{DF28FB93-0A08-4E7D-8E63-9EFA29F1E093}" type="slidenum">
              <a:rPr lang="en-US" smtClean="0"/>
              <a:pPr/>
              <a:t>25</a:t>
            </a:fld>
            <a:endParaRPr lang="en-US" dirty="0"/>
          </a:p>
        </p:txBody>
      </p:sp>
      <p:cxnSp>
        <p:nvCxnSpPr>
          <p:cNvPr id="6" name="Connecteur droit 5">
            <a:extLst>
              <a:ext uri="{FF2B5EF4-FFF2-40B4-BE49-F238E27FC236}">
                <a16:creationId xmlns:a16="http://schemas.microsoft.com/office/drawing/2014/main" id="{B2E5EF6D-2210-D3C9-ACB2-47E1994DBDE2}"/>
              </a:ext>
            </a:extLst>
          </p:cNvPr>
          <p:cNvCxnSpPr>
            <a:cxnSpLocks/>
          </p:cNvCxnSpPr>
          <p:nvPr/>
        </p:nvCxnSpPr>
        <p:spPr>
          <a:xfrm>
            <a:off x="4186567" y="1751124"/>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396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E59AC044-E267-D785-E731-F2CEE954BCFA}"/>
              </a:ext>
            </a:extLst>
          </p:cNvPr>
          <p:cNvSpPr>
            <a:spLocks noGrp="1"/>
          </p:cNvSpPr>
          <p:nvPr>
            <p:ph type="body" sz="quarter" idx="13"/>
          </p:nvPr>
        </p:nvSpPr>
        <p:spPr/>
        <p:txBody>
          <a:bodyPr/>
          <a:lstStyle/>
          <a:p>
            <a:r>
              <a:rPr lang="fr-FR" dirty="0"/>
              <a:t>Annexe 1</a:t>
            </a:r>
          </a:p>
        </p:txBody>
      </p:sp>
      <p:sp>
        <p:nvSpPr>
          <p:cNvPr id="3" name="Espace réservé du numéro de diapositive 2">
            <a:extLst>
              <a:ext uri="{FF2B5EF4-FFF2-40B4-BE49-F238E27FC236}">
                <a16:creationId xmlns:a16="http://schemas.microsoft.com/office/drawing/2014/main" id="{9A9EB391-6264-A9B3-3368-E551EF271EEF}"/>
              </a:ext>
            </a:extLst>
          </p:cNvPr>
          <p:cNvSpPr>
            <a:spLocks noGrp="1"/>
          </p:cNvSpPr>
          <p:nvPr>
            <p:ph type="sldNum" sz="quarter" idx="12"/>
          </p:nvPr>
        </p:nvSpPr>
        <p:spPr/>
        <p:txBody>
          <a:bodyPr/>
          <a:lstStyle/>
          <a:p>
            <a:fld id="{DF28FB93-0A08-4E7D-8E63-9EFA29F1E093}" type="slidenum">
              <a:rPr lang="en-US" smtClean="0"/>
              <a:pPr/>
              <a:t>26</a:t>
            </a:fld>
            <a:endParaRPr lang="en-US" dirty="0"/>
          </a:p>
        </p:txBody>
      </p:sp>
      <p:pic>
        <p:nvPicPr>
          <p:cNvPr id="4" name="Image 3">
            <a:extLst>
              <a:ext uri="{FF2B5EF4-FFF2-40B4-BE49-F238E27FC236}">
                <a16:creationId xmlns:a16="http://schemas.microsoft.com/office/drawing/2014/main" id="{926508CE-2DD2-DC0F-4CAE-43671BC00132}"/>
              </a:ext>
            </a:extLst>
          </p:cNvPr>
          <p:cNvPicPr>
            <a:picLocks noChangeAspect="1"/>
          </p:cNvPicPr>
          <p:nvPr/>
        </p:nvPicPr>
        <p:blipFill>
          <a:blip r:embed="rId2"/>
          <a:stretch>
            <a:fillRect/>
          </a:stretch>
        </p:blipFill>
        <p:spPr>
          <a:xfrm>
            <a:off x="1438275" y="655320"/>
            <a:ext cx="6267450" cy="5867400"/>
          </a:xfrm>
          <a:prstGeom prst="rect">
            <a:avLst/>
          </a:prstGeom>
        </p:spPr>
      </p:pic>
    </p:spTree>
    <p:extLst>
      <p:ext uri="{BB962C8B-B14F-4D97-AF65-F5344CB8AC3E}">
        <p14:creationId xmlns:p14="http://schemas.microsoft.com/office/powerpoint/2010/main" val="2003856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4BE6F824-7138-8006-E6F7-C5E2C0640F36}"/>
              </a:ext>
            </a:extLst>
          </p:cNvPr>
          <p:cNvSpPr>
            <a:spLocks noGrp="1"/>
          </p:cNvSpPr>
          <p:nvPr>
            <p:ph type="body" sz="quarter" idx="13"/>
          </p:nvPr>
        </p:nvSpPr>
        <p:spPr/>
        <p:txBody>
          <a:bodyPr/>
          <a:lstStyle/>
          <a:p>
            <a:r>
              <a:rPr lang="fr-FR" dirty="0"/>
              <a:t>Annexe 2</a:t>
            </a:r>
          </a:p>
        </p:txBody>
      </p:sp>
      <p:sp>
        <p:nvSpPr>
          <p:cNvPr id="2" name="Espace réservé du numéro de diapositive 1">
            <a:extLst>
              <a:ext uri="{FF2B5EF4-FFF2-40B4-BE49-F238E27FC236}">
                <a16:creationId xmlns:a16="http://schemas.microsoft.com/office/drawing/2014/main" id="{ADEDB7D1-3522-AB0C-6C9A-01A84E2DD40D}"/>
              </a:ext>
            </a:extLst>
          </p:cNvPr>
          <p:cNvSpPr>
            <a:spLocks noGrp="1"/>
          </p:cNvSpPr>
          <p:nvPr>
            <p:ph type="sldNum" sz="quarter" idx="12"/>
          </p:nvPr>
        </p:nvSpPr>
        <p:spPr/>
        <p:txBody>
          <a:bodyPr/>
          <a:lstStyle/>
          <a:p>
            <a:fld id="{DF28FB93-0A08-4E7D-8E63-9EFA29F1E093}" type="slidenum">
              <a:rPr lang="en-US" smtClean="0"/>
              <a:pPr/>
              <a:t>27</a:t>
            </a:fld>
            <a:endParaRPr lang="en-US" dirty="0"/>
          </a:p>
        </p:txBody>
      </p:sp>
      <p:pic>
        <p:nvPicPr>
          <p:cNvPr id="8" name="Image 7">
            <a:extLst>
              <a:ext uri="{FF2B5EF4-FFF2-40B4-BE49-F238E27FC236}">
                <a16:creationId xmlns:a16="http://schemas.microsoft.com/office/drawing/2014/main" id="{163FF7F2-5F01-E82D-E545-5FCEC3EE3BA1}"/>
              </a:ext>
            </a:extLst>
          </p:cNvPr>
          <p:cNvPicPr>
            <a:picLocks noChangeAspect="1"/>
          </p:cNvPicPr>
          <p:nvPr/>
        </p:nvPicPr>
        <p:blipFill>
          <a:blip r:embed="rId2"/>
          <a:stretch>
            <a:fillRect/>
          </a:stretch>
        </p:blipFill>
        <p:spPr>
          <a:xfrm>
            <a:off x="1700176" y="569522"/>
            <a:ext cx="5743647" cy="6014158"/>
          </a:xfrm>
          <a:prstGeom prst="rect">
            <a:avLst/>
          </a:prstGeom>
        </p:spPr>
      </p:pic>
    </p:spTree>
    <p:extLst>
      <p:ext uri="{BB962C8B-B14F-4D97-AF65-F5344CB8AC3E}">
        <p14:creationId xmlns:p14="http://schemas.microsoft.com/office/powerpoint/2010/main" val="2598638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09B92-A853-084C-CC2C-AEB19840FED8}"/>
            </a:ext>
          </a:extLst>
        </p:cNvPr>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25B63649-039C-CF6E-5D76-19DBE639D9E4}"/>
              </a:ext>
            </a:extLst>
          </p:cNvPr>
          <p:cNvSpPr>
            <a:spLocks noGrp="1"/>
          </p:cNvSpPr>
          <p:nvPr>
            <p:ph type="body" sz="quarter" idx="13"/>
          </p:nvPr>
        </p:nvSpPr>
        <p:spPr/>
        <p:txBody>
          <a:bodyPr/>
          <a:lstStyle/>
          <a:p>
            <a:r>
              <a:rPr lang="fr-FR" dirty="0"/>
              <a:t>Annexe 3</a:t>
            </a:r>
          </a:p>
        </p:txBody>
      </p:sp>
      <p:sp>
        <p:nvSpPr>
          <p:cNvPr id="2" name="Espace réservé du numéro de diapositive 1">
            <a:extLst>
              <a:ext uri="{FF2B5EF4-FFF2-40B4-BE49-F238E27FC236}">
                <a16:creationId xmlns:a16="http://schemas.microsoft.com/office/drawing/2014/main" id="{14788498-67ED-6E87-9BD7-5C016B2D6591}"/>
              </a:ext>
            </a:extLst>
          </p:cNvPr>
          <p:cNvSpPr>
            <a:spLocks noGrp="1"/>
          </p:cNvSpPr>
          <p:nvPr>
            <p:ph type="sldNum" sz="quarter" idx="12"/>
          </p:nvPr>
        </p:nvSpPr>
        <p:spPr/>
        <p:txBody>
          <a:bodyPr/>
          <a:lstStyle/>
          <a:p>
            <a:fld id="{DF28FB93-0A08-4E7D-8E63-9EFA29F1E093}" type="slidenum">
              <a:rPr lang="en-US" smtClean="0"/>
              <a:pPr/>
              <a:t>28</a:t>
            </a:fld>
            <a:endParaRPr lang="en-US" dirty="0"/>
          </a:p>
        </p:txBody>
      </p:sp>
      <p:pic>
        <p:nvPicPr>
          <p:cNvPr id="4" name="Image 3">
            <a:extLst>
              <a:ext uri="{FF2B5EF4-FFF2-40B4-BE49-F238E27FC236}">
                <a16:creationId xmlns:a16="http://schemas.microsoft.com/office/drawing/2014/main" id="{FAC97D27-9A1F-8F1C-8399-9BC2BB3835BA}"/>
              </a:ext>
            </a:extLst>
          </p:cNvPr>
          <p:cNvPicPr>
            <a:picLocks noChangeAspect="1"/>
          </p:cNvPicPr>
          <p:nvPr/>
        </p:nvPicPr>
        <p:blipFill>
          <a:blip r:embed="rId2"/>
          <a:stretch>
            <a:fillRect/>
          </a:stretch>
        </p:blipFill>
        <p:spPr>
          <a:xfrm>
            <a:off x="0" y="576324"/>
            <a:ext cx="9144000" cy="5705351"/>
          </a:xfrm>
          <a:prstGeom prst="rect">
            <a:avLst/>
          </a:prstGeom>
        </p:spPr>
      </p:pic>
    </p:spTree>
    <p:extLst>
      <p:ext uri="{BB962C8B-B14F-4D97-AF65-F5344CB8AC3E}">
        <p14:creationId xmlns:p14="http://schemas.microsoft.com/office/powerpoint/2010/main" val="54532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035F1-A40F-DC4F-2C60-1178B0BCA815}"/>
            </a:ext>
          </a:extLst>
        </p:cNvPr>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D87BD713-90AA-DA30-91D5-6E98E73F34B4}"/>
              </a:ext>
            </a:extLst>
          </p:cNvPr>
          <p:cNvSpPr>
            <a:spLocks noGrp="1"/>
          </p:cNvSpPr>
          <p:nvPr>
            <p:ph type="body" sz="quarter" idx="13"/>
          </p:nvPr>
        </p:nvSpPr>
        <p:spPr/>
        <p:txBody>
          <a:bodyPr/>
          <a:lstStyle/>
          <a:p>
            <a:r>
              <a:rPr lang="fr-FR" dirty="0"/>
              <a:t>Annexe 4</a:t>
            </a:r>
          </a:p>
        </p:txBody>
      </p:sp>
      <p:sp>
        <p:nvSpPr>
          <p:cNvPr id="2" name="Espace réservé du numéro de diapositive 1">
            <a:extLst>
              <a:ext uri="{FF2B5EF4-FFF2-40B4-BE49-F238E27FC236}">
                <a16:creationId xmlns:a16="http://schemas.microsoft.com/office/drawing/2014/main" id="{15BEF6EA-9CB1-8F37-568A-E5F8582460BA}"/>
              </a:ext>
            </a:extLst>
          </p:cNvPr>
          <p:cNvSpPr>
            <a:spLocks noGrp="1"/>
          </p:cNvSpPr>
          <p:nvPr>
            <p:ph type="sldNum" sz="quarter" idx="12"/>
          </p:nvPr>
        </p:nvSpPr>
        <p:spPr/>
        <p:txBody>
          <a:bodyPr/>
          <a:lstStyle/>
          <a:p>
            <a:fld id="{DF28FB93-0A08-4E7D-8E63-9EFA29F1E093}" type="slidenum">
              <a:rPr lang="en-US" smtClean="0"/>
              <a:pPr/>
              <a:t>29</a:t>
            </a:fld>
            <a:endParaRPr lang="en-US" dirty="0"/>
          </a:p>
        </p:txBody>
      </p:sp>
      <p:pic>
        <p:nvPicPr>
          <p:cNvPr id="6" name="Image 5">
            <a:extLst>
              <a:ext uri="{FF2B5EF4-FFF2-40B4-BE49-F238E27FC236}">
                <a16:creationId xmlns:a16="http://schemas.microsoft.com/office/drawing/2014/main" id="{8A502C5A-D7E9-2BAB-318C-AD22C94DDF5C}"/>
              </a:ext>
            </a:extLst>
          </p:cNvPr>
          <p:cNvPicPr>
            <a:picLocks noChangeAspect="1"/>
          </p:cNvPicPr>
          <p:nvPr/>
        </p:nvPicPr>
        <p:blipFill>
          <a:blip r:embed="rId2"/>
          <a:stretch>
            <a:fillRect/>
          </a:stretch>
        </p:blipFill>
        <p:spPr>
          <a:xfrm>
            <a:off x="0" y="1298317"/>
            <a:ext cx="9144000" cy="4261366"/>
          </a:xfrm>
          <a:prstGeom prst="rect">
            <a:avLst/>
          </a:prstGeom>
        </p:spPr>
      </p:pic>
    </p:spTree>
    <p:extLst>
      <p:ext uri="{BB962C8B-B14F-4D97-AF65-F5344CB8AC3E}">
        <p14:creationId xmlns:p14="http://schemas.microsoft.com/office/powerpoint/2010/main" val="910669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14E49B-90D1-C9F3-A6DC-1793B7F11D28}"/>
              </a:ext>
            </a:extLst>
          </p:cNvPr>
          <p:cNvSpPr>
            <a:spLocks noGrp="1"/>
          </p:cNvSpPr>
          <p:nvPr>
            <p:ph type="title"/>
          </p:nvPr>
        </p:nvSpPr>
        <p:spPr>
          <a:xfrm>
            <a:off x="685346" y="1314450"/>
            <a:ext cx="7765322" cy="4225835"/>
          </a:xfrm>
        </p:spPr>
        <p:txBody>
          <a:bodyPr/>
          <a:lstStyle/>
          <a:p>
            <a:r>
              <a:rPr lang="fr-FR" dirty="0"/>
              <a:t>Problématique : </a:t>
            </a:r>
            <a:br>
              <a:rPr lang="fr-FR" dirty="0"/>
            </a:br>
            <a:r>
              <a:rPr lang="fr-FR" dirty="0"/>
              <a:t>Comment améliorer le confort thermique d’un bâtiment grâce aux matériaux à changement de phase ?</a:t>
            </a:r>
          </a:p>
        </p:txBody>
      </p:sp>
      <p:sp>
        <p:nvSpPr>
          <p:cNvPr id="3" name="Espace réservé du texte 8">
            <a:extLst>
              <a:ext uri="{FF2B5EF4-FFF2-40B4-BE49-F238E27FC236}">
                <a16:creationId xmlns:a16="http://schemas.microsoft.com/office/drawing/2014/main" id="{711AD9BB-2123-139F-4311-7B00D5E9BA9A}"/>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sp>
        <p:nvSpPr>
          <p:cNvPr id="4" name="Espace réservé du numéro de diapositive 3">
            <a:extLst>
              <a:ext uri="{FF2B5EF4-FFF2-40B4-BE49-F238E27FC236}">
                <a16:creationId xmlns:a16="http://schemas.microsoft.com/office/drawing/2014/main" id="{42D220E6-D925-8250-081E-9D05D2868350}"/>
              </a:ext>
            </a:extLst>
          </p:cNvPr>
          <p:cNvSpPr>
            <a:spLocks noGrp="1"/>
          </p:cNvSpPr>
          <p:nvPr>
            <p:ph type="sldNum" sz="quarter" idx="12"/>
          </p:nvPr>
        </p:nvSpPr>
        <p:spPr/>
        <p:txBody>
          <a:bodyPr/>
          <a:lstStyle/>
          <a:p>
            <a:fld id="{DF28FB93-0A08-4E7D-8E63-9EFA29F1E093}" type="slidenum">
              <a:rPr lang="en-US" smtClean="0"/>
              <a:pPr/>
              <a:t>3</a:t>
            </a:fld>
            <a:endParaRPr lang="en-US" dirty="0"/>
          </a:p>
        </p:txBody>
      </p:sp>
    </p:spTree>
    <p:extLst>
      <p:ext uri="{BB962C8B-B14F-4D97-AF65-F5344CB8AC3E}">
        <p14:creationId xmlns:p14="http://schemas.microsoft.com/office/powerpoint/2010/main" val="97427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40918-5A45-BF6D-5A7B-4616B53ECDDE}"/>
            </a:ext>
          </a:extLst>
        </p:cNvPr>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F457E78B-4D46-D395-8882-9591E86EAF86}"/>
              </a:ext>
            </a:extLst>
          </p:cNvPr>
          <p:cNvSpPr>
            <a:spLocks noGrp="1"/>
          </p:cNvSpPr>
          <p:nvPr>
            <p:ph type="body" sz="quarter" idx="13"/>
          </p:nvPr>
        </p:nvSpPr>
        <p:spPr/>
        <p:txBody>
          <a:bodyPr/>
          <a:lstStyle/>
          <a:p>
            <a:r>
              <a:rPr lang="fr-FR" dirty="0"/>
              <a:t>Annexe 5</a:t>
            </a:r>
          </a:p>
        </p:txBody>
      </p:sp>
      <p:sp>
        <p:nvSpPr>
          <p:cNvPr id="2" name="Espace réservé du numéro de diapositive 1">
            <a:extLst>
              <a:ext uri="{FF2B5EF4-FFF2-40B4-BE49-F238E27FC236}">
                <a16:creationId xmlns:a16="http://schemas.microsoft.com/office/drawing/2014/main" id="{DDED6447-1FAC-F7D3-A2D4-BB1889C3CF1F}"/>
              </a:ext>
            </a:extLst>
          </p:cNvPr>
          <p:cNvSpPr>
            <a:spLocks noGrp="1"/>
          </p:cNvSpPr>
          <p:nvPr>
            <p:ph type="sldNum" sz="quarter" idx="12"/>
          </p:nvPr>
        </p:nvSpPr>
        <p:spPr/>
        <p:txBody>
          <a:bodyPr/>
          <a:lstStyle/>
          <a:p>
            <a:fld id="{DF28FB93-0A08-4E7D-8E63-9EFA29F1E093}" type="slidenum">
              <a:rPr lang="en-US" smtClean="0"/>
              <a:pPr/>
              <a:t>30</a:t>
            </a:fld>
            <a:endParaRPr lang="en-US" dirty="0"/>
          </a:p>
        </p:txBody>
      </p:sp>
      <p:pic>
        <p:nvPicPr>
          <p:cNvPr id="4" name="Image 3">
            <a:extLst>
              <a:ext uri="{FF2B5EF4-FFF2-40B4-BE49-F238E27FC236}">
                <a16:creationId xmlns:a16="http://schemas.microsoft.com/office/drawing/2014/main" id="{086D1B07-A625-2270-A51F-BB7316A348ED}"/>
              </a:ext>
            </a:extLst>
          </p:cNvPr>
          <p:cNvPicPr>
            <a:picLocks noChangeAspect="1"/>
          </p:cNvPicPr>
          <p:nvPr/>
        </p:nvPicPr>
        <p:blipFill>
          <a:blip r:embed="rId2"/>
          <a:stretch>
            <a:fillRect/>
          </a:stretch>
        </p:blipFill>
        <p:spPr>
          <a:xfrm>
            <a:off x="524473" y="609599"/>
            <a:ext cx="8095054" cy="6156960"/>
          </a:xfrm>
          <a:prstGeom prst="rect">
            <a:avLst/>
          </a:prstGeom>
        </p:spPr>
      </p:pic>
    </p:spTree>
    <p:extLst>
      <p:ext uri="{BB962C8B-B14F-4D97-AF65-F5344CB8AC3E}">
        <p14:creationId xmlns:p14="http://schemas.microsoft.com/office/powerpoint/2010/main" val="649670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04615-1C58-A549-5CE6-17E6A1354176}"/>
            </a:ext>
          </a:extLst>
        </p:cNvPr>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F48F2677-545C-13FB-490B-AC09418B1AE6}"/>
              </a:ext>
            </a:extLst>
          </p:cNvPr>
          <p:cNvSpPr>
            <a:spLocks noGrp="1"/>
          </p:cNvSpPr>
          <p:nvPr>
            <p:ph type="body" sz="quarter" idx="13"/>
          </p:nvPr>
        </p:nvSpPr>
        <p:spPr/>
        <p:txBody>
          <a:bodyPr/>
          <a:lstStyle/>
          <a:p>
            <a:r>
              <a:rPr lang="fr-FR" dirty="0"/>
              <a:t>Annexe 6</a:t>
            </a:r>
          </a:p>
        </p:txBody>
      </p:sp>
      <p:sp>
        <p:nvSpPr>
          <p:cNvPr id="2" name="Espace réservé du numéro de diapositive 1">
            <a:extLst>
              <a:ext uri="{FF2B5EF4-FFF2-40B4-BE49-F238E27FC236}">
                <a16:creationId xmlns:a16="http://schemas.microsoft.com/office/drawing/2014/main" id="{AA44E3A2-19B1-877F-571A-3876A6B75136}"/>
              </a:ext>
            </a:extLst>
          </p:cNvPr>
          <p:cNvSpPr>
            <a:spLocks noGrp="1"/>
          </p:cNvSpPr>
          <p:nvPr>
            <p:ph type="sldNum" sz="quarter" idx="12"/>
          </p:nvPr>
        </p:nvSpPr>
        <p:spPr/>
        <p:txBody>
          <a:bodyPr/>
          <a:lstStyle/>
          <a:p>
            <a:fld id="{DF28FB93-0A08-4E7D-8E63-9EFA29F1E093}" type="slidenum">
              <a:rPr lang="en-US" smtClean="0"/>
              <a:pPr/>
              <a:t>31</a:t>
            </a:fld>
            <a:endParaRPr lang="en-US" dirty="0"/>
          </a:p>
        </p:txBody>
      </p:sp>
      <p:pic>
        <p:nvPicPr>
          <p:cNvPr id="4" name="Image 3">
            <a:extLst>
              <a:ext uri="{FF2B5EF4-FFF2-40B4-BE49-F238E27FC236}">
                <a16:creationId xmlns:a16="http://schemas.microsoft.com/office/drawing/2014/main" id="{9D8545AD-8D1A-7915-4A69-B1172F681A99}"/>
              </a:ext>
            </a:extLst>
          </p:cNvPr>
          <p:cNvPicPr>
            <a:picLocks noChangeAspect="1"/>
          </p:cNvPicPr>
          <p:nvPr/>
        </p:nvPicPr>
        <p:blipFill>
          <a:blip r:embed="rId2"/>
          <a:stretch>
            <a:fillRect/>
          </a:stretch>
        </p:blipFill>
        <p:spPr>
          <a:xfrm>
            <a:off x="0" y="1449371"/>
            <a:ext cx="9144000" cy="3959258"/>
          </a:xfrm>
          <a:prstGeom prst="rect">
            <a:avLst/>
          </a:prstGeom>
        </p:spPr>
      </p:pic>
    </p:spTree>
    <p:extLst>
      <p:ext uri="{BB962C8B-B14F-4D97-AF65-F5344CB8AC3E}">
        <p14:creationId xmlns:p14="http://schemas.microsoft.com/office/powerpoint/2010/main" val="1952138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60A25-628E-1F45-711F-D1A201CFB7FC}"/>
              </a:ext>
            </a:extLst>
          </p:cNvPr>
          <p:cNvSpPr>
            <a:spLocks noGrp="1"/>
          </p:cNvSpPr>
          <p:nvPr>
            <p:ph type="title"/>
          </p:nvPr>
        </p:nvSpPr>
        <p:spPr>
          <a:xfrm>
            <a:off x="195549" y="1357023"/>
            <a:ext cx="4236511" cy="970450"/>
          </a:xfrm>
        </p:spPr>
        <p:txBody>
          <a:bodyPr/>
          <a:lstStyle/>
          <a:p>
            <a:r>
              <a:rPr lang="fr-FR" dirty="0"/>
              <a:t>Les Objectifs </a:t>
            </a:r>
          </a:p>
        </p:txBody>
      </p:sp>
      <p:sp>
        <p:nvSpPr>
          <p:cNvPr id="3" name="Espace réservé du texte 14">
            <a:extLst>
              <a:ext uri="{FF2B5EF4-FFF2-40B4-BE49-F238E27FC236}">
                <a16:creationId xmlns:a16="http://schemas.microsoft.com/office/drawing/2014/main" id="{52D41E7F-CF2D-DAE9-C99F-639AAE6D3629}"/>
              </a:ext>
            </a:extLst>
          </p:cNvPr>
          <p:cNvSpPr txBox="1">
            <a:spLocks/>
          </p:cNvSpPr>
          <p:nvPr/>
        </p:nvSpPr>
        <p:spPr>
          <a:xfrm>
            <a:off x="971824" y="2473694"/>
            <a:ext cx="2475738" cy="3147878"/>
          </a:xfrm>
          <a:prstGeom prst="rect">
            <a:avLst/>
          </a:prstGeom>
        </p:spPr>
        <p:txBody>
          <a:bodyPr anchor="ct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lgn="ctr">
              <a:buFont typeface="Arial" panose="020B0604020202020204" pitchFamily="34" charset="0"/>
              <a:buChar char="•"/>
            </a:pPr>
            <a:r>
              <a:rPr lang="fr-FR" sz="1500" dirty="0"/>
              <a:t>étudier l’inertie thermique avec le MCP</a:t>
            </a:r>
          </a:p>
          <a:p>
            <a:pPr marL="285750" indent="-285750" algn="ctr">
              <a:buFont typeface="Arial" panose="020B0604020202020204" pitchFamily="34" charset="0"/>
              <a:buChar char="•"/>
            </a:pPr>
            <a:r>
              <a:rPr lang="fr-FR" sz="1500" dirty="0"/>
              <a:t>Réaliser une maquette de pièce isolé avec et sans MCP</a:t>
            </a:r>
          </a:p>
          <a:p>
            <a:pPr marL="285750" indent="-285750" algn="ctr">
              <a:buFont typeface="Arial" panose="020B0604020202020204" pitchFamily="34" charset="0"/>
              <a:buChar char="•"/>
            </a:pPr>
            <a:r>
              <a:rPr lang="fr-FR" sz="1500" dirty="0"/>
              <a:t>Développé un modèle numérique de l’équation de la chaleur incorporant des MCP</a:t>
            </a:r>
          </a:p>
        </p:txBody>
      </p:sp>
      <p:sp>
        <p:nvSpPr>
          <p:cNvPr id="4" name="Espace réservé du texte 8">
            <a:extLst>
              <a:ext uri="{FF2B5EF4-FFF2-40B4-BE49-F238E27FC236}">
                <a16:creationId xmlns:a16="http://schemas.microsoft.com/office/drawing/2014/main" id="{9BADAC39-1AD4-8522-FBE0-63400B788C5C}"/>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cxnSp>
        <p:nvCxnSpPr>
          <p:cNvPr id="7" name="Connecteur droit 6">
            <a:extLst>
              <a:ext uri="{FF2B5EF4-FFF2-40B4-BE49-F238E27FC236}">
                <a16:creationId xmlns:a16="http://schemas.microsoft.com/office/drawing/2014/main" id="{0C9809B6-6600-6C99-6EEA-67B00EDCD19B}"/>
              </a:ext>
            </a:extLst>
          </p:cNvPr>
          <p:cNvCxnSpPr>
            <a:cxnSpLocks/>
          </p:cNvCxnSpPr>
          <p:nvPr/>
        </p:nvCxnSpPr>
        <p:spPr>
          <a:xfrm>
            <a:off x="1956075" y="2463484"/>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AFD9ED7-4306-F21C-D3ED-E0BC1396510C}"/>
              </a:ext>
            </a:extLst>
          </p:cNvPr>
          <p:cNvSpPr/>
          <p:nvPr/>
        </p:nvSpPr>
        <p:spPr>
          <a:xfrm>
            <a:off x="4572000" y="1357023"/>
            <a:ext cx="3969297" cy="38156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48F45B96-A2A6-8139-97A6-3EED20BF8C5C}"/>
              </a:ext>
            </a:extLst>
          </p:cNvPr>
          <p:cNvPicPr>
            <a:picLocks noChangeAspect="1"/>
          </p:cNvPicPr>
          <p:nvPr/>
        </p:nvPicPr>
        <p:blipFill>
          <a:blip r:embed="rId3"/>
          <a:srcRect l="20569" t="6248" r="19439" b="10543"/>
          <a:stretch/>
        </p:blipFill>
        <p:spPr>
          <a:xfrm rot="5400000">
            <a:off x="4844483" y="1444351"/>
            <a:ext cx="3815633" cy="3969297"/>
          </a:xfrm>
          <a:prstGeom prst="rect">
            <a:avLst/>
          </a:prstGeom>
        </p:spPr>
      </p:pic>
      <p:sp>
        <p:nvSpPr>
          <p:cNvPr id="5" name="Espace réservé du numéro de diapositive 4">
            <a:extLst>
              <a:ext uri="{FF2B5EF4-FFF2-40B4-BE49-F238E27FC236}">
                <a16:creationId xmlns:a16="http://schemas.microsoft.com/office/drawing/2014/main" id="{A52551D5-FC4D-B8FD-C9C3-DA7AB5878997}"/>
              </a:ext>
            </a:extLst>
          </p:cNvPr>
          <p:cNvSpPr>
            <a:spLocks noGrp="1"/>
          </p:cNvSpPr>
          <p:nvPr>
            <p:ph type="sldNum" sz="quarter" idx="12"/>
          </p:nvPr>
        </p:nvSpPr>
        <p:spPr/>
        <p:txBody>
          <a:bodyPr/>
          <a:lstStyle/>
          <a:p>
            <a:fld id="{DF28FB93-0A08-4E7D-8E63-9EFA29F1E093}" type="slidenum">
              <a:rPr lang="en-US" smtClean="0"/>
              <a:pPr/>
              <a:t>4</a:t>
            </a:fld>
            <a:endParaRPr lang="en-US" dirty="0"/>
          </a:p>
        </p:txBody>
      </p:sp>
    </p:spTree>
    <p:extLst>
      <p:ext uri="{BB962C8B-B14F-4D97-AF65-F5344CB8AC3E}">
        <p14:creationId xmlns:p14="http://schemas.microsoft.com/office/powerpoint/2010/main" val="23669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159C023D-27E2-FE66-C7FD-603A1C0EF924}"/>
              </a:ext>
            </a:extLst>
          </p:cNvPr>
          <p:cNvSpPr>
            <a:spLocks noGrp="1"/>
          </p:cNvSpPr>
          <p:nvPr>
            <p:ph type="title"/>
          </p:nvPr>
        </p:nvSpPr>
        <p:spPr>
          <a:xfrm>
            <a:off x="5241443" y="1057801"/>
            <a:ext cx="3457284" cy="970450"/>
          </a:xfrm>
        </p:spPr>
        <p:txBody>
          <a:bodyPr/>
          <a:lstStyle/>
          <a:p>
            <a:r>
              <a:rPr lang="fr-FR" dirty="0"/>
              <a:t>Plan d’étude</a:t>
            </a:r>
          </a:p>
        </p:txBody>
      </p:sp>
      <p:sp>
        <p:nvSpPr>
          <p:cNvPr id="23" name="Espace réservé du texte 22">
            <a:extLst>
              <a:ext uri="{FF2B5EF4-FFF2-40B4-BE49-F238E27FC236}">
                <a16:creationId xmlns:a16="http://schemas.microsoft.com/office/drawing/2014/main" id="{B047891E-558D-029D-D9FB-9CAA2D8C3225}"/>
              </a:ext>
            </a:extLst>
          </p:cNvPr>
          <p:cNvSpPr>
            <a:spLocks noGrp="1"/>
          </p:cNvSpPr>
          <p:nvPr>
            <p:ph type="body" sz="half" idx="17"/>
          </p:nvPr>
        </p:nvSpPr>
        <p:spPr>
          <a:xfrm>
            <a:off x="5732216" y="2436313"/>
            <a:ext cx="2475738" cy="3219450"/>
          </a:xfrm>
        </p:spPr>
        <p:txBody>
          <a:bodyPr>
            <a:normAutofit/>
          </a:bodyPr>
          <a:lstStyle/>
          <a:p>
            <a:pPr algn="l"/>
            <a:r>
              <a:rPr lang="fr-FR" sz="1800" dirty="0"/>
              <a:t>1.La Théorie des MCP</a:t>
            </a:r>
          </a:p>
          <a:p>
            <a:pPr algn="l"/>
            <a:r>
              <a:rPr lang="fr-FR" sz="1800" dirty="0"/>
              <a:t>2. Caractérisation du MCP</a:t>
            </a:r>
          </a:p>
          <a:p>
            <a:pPr algn="l"/>
            <a:r>
              <a:rPr lang="fr-FR" sz="1800" dirty="0"/>
              <a:t>3. Expérimentation</a:t>
            </a:r>
          </a:p>
          <a:p>
            <a:pPr algn="l"/>
            <a:r>
              <a:rPr lang="fr-FR" sz="1800" dirty="0"/>
              <a:t>4.Mise en équation</a:t>
            </a:r>
          </a:p>
          <a:p>
            <a:pPr algn="l"/>
            <a:r>
              <a:rPr lang="fr-FR" sz="1800" dirty="0"/>
              <a:t>5.Modèle numérique</a:t>
            </a:r>
          </a:p>
          <a:p>
            <a:pPr algn="l"/>
            <a:r>
              <a:rPr lang="fr-FR" sz="1800" dirty="0"/>
              <a:t>6.conclusion</a:t>
            </a:r>
          </a:p>
        </p:txBody>
      </p:sp>
      <p:cxnSp>
        <p:nvCxnSpPr>
          <p:cNvPr id="30" name="Connecteur droit 29">
            <a:extLst>
              <a:ext uri="{FF2B5EF4-FFF2-40B4-BE49-F238E27FC236}">
                <a16:creationId xmlns:a16="http://schemas.microsoft.com/office/drawing/2014/main" id="{4DFF5310-7637-0E76-274B-1E5B7D24BB9A}"/>
              </a:ext>
            </a:extLst>
          </p:cNvPr>
          <p:cNvCxnSpPr>
            <a:cxnSpLocks/>
          </p:cNvCxnSpPr>
          <p:nvPr/>
        </p:nvCxnSpPr>
        <p:spPr>
          <a:xfrm>
            <a:off x="6551929" y="2058636"/>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Espace réservé du texte 8">
            <a:extLst>
              <a:ext uri="{FF2B5EF4-FFF2-40B4-BE49-F238E27FC236}">
                <a16:creationId xmlns:a16="http://schemas.microsoft.com/office/drawing/2014/main" id="{6AE4B3C4-516D-8721-645D-E36D121C1395}"/>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sp>
        <p:nvSpPr>
          <p:cNvPr id="2" name="Espace réservé du numéro de diapositive 1">
            <a:extLst>
              <a:ext uri="{FF2B5EF4-FFF2-40B4-BE49-F238E27FC236}">
                <a16:creationId xmlns:a16="http://schemas.microsoft.com/office/drawing/2014/main" id="{004A69B3-A00B-9013-3A5D-9BFA2A0EC4CF}"/>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7" name="Rectangle 6">
            <a:extLst>
              <a:ext uri="{FF2B5EF4-FFF2-40B4-BE49-F238E27FC236}">
                <a16:creationId xmlns:a16="http://schemas.microsoft.com/office/drawing/2014/main" id="{DD1D92E3-B998-7D20-AE58-C7FDFCC4A379}"/>
              </a:ext>
            </a:extLst>
          </p:cNvPr>
          <p:cNvSpPr/>
          <p:nvPr/>
        </p:nvSpPr>
        <p:spPr>
          <a:xfrm>
            <a:off x="63500" y="1295399"/>
            <a:ext cx="5143571" cy="374142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C1CC0613-8ABC-1B2B-6F11-6781FA2F7630}"/>
              </a:ext>
            </a:extLst>
          </p:cNvPr>
          <p:cNvPicPr>
            <a:picLocks noChangeAspect="1"/>
          </p:cNvPicPr>
          <p:nvPr/>
        </p:nvPicPr>
        <p:blipFill>
          <a:blip r:embed="rId3"/>
          <a:srcRect l="1251" t="3002" r="28666" b="28554"/>
          <a:stretch/>
        </p:blipFill>
        <p:spPr>
          <a:xfrm>
            <a:off x="203672" y="1447799"/>
            <a:ext cx="5108011" cy="3741421"/>
          </a:xfrm>
          <a:prstGeom prst="rect">
            <a:avLst/>
          </a:prstGeom>
        </p:spPr>
      </p:pic>
    </p:spTree>
    <p:extLst>
      <p:ext uri="{BB962C8B-B14F-4D97-AF65-F5344CB8AC3E}">
        <p14:creationId xmlns:p14="http://schemas.microsoft.com/office/powerpoint/2010/main" val="1034787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F16D89-7CF7-0B4F-AE63-2B5F12C78C3E}"/>
              </a:ext>
            </a:extLst>
          </p:cNvPr>
          <p:cNvSpPr/>
          <p:nvPr/>
        </p:nvSpPr>
        <p:spPr>
          <a:xfrm>
            <a:off x="4937760" y="4032638"/>
            <a:ext cx="3880237" cy="231586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BFD6DF39-9A25-BA90-EDA4-C0DA919DC25D}"/>
              </a:ext>
            </a:extLst>
          </p:cNvPr>
          <p:cNvSpPr>
            <a:spLocks noGrp="1"/>
          </p:cNvSpPr>
          <p:nvPr>
            <p:ph type="title"/>
          </p:nvPr>
        </p:nvSpPr>
        <p:spPr>
          <a:xfrm>
            <a:off x="454758" y="1009624"/>
            <a:ext cx="4117242" cy="970450"/>
          </a:xfrm>
        </p:spPr>
        <p:txBody>
          <a:bodyPr>
            <a:normAutofit fontScale="90000"/>
          </a:bodyPr>
          <a:lstStyle/>
          <a:p>
            <a:r>
              <a:rPr lang="fr-FR" dirty="0"/>
              <a:t>Le MCP dans tous ses états </a:t>
            </a:r>
          </a:p>
        </p:txBody>
      </p:sp>
      <p:sp>
        <p:nvSpPr>
          <p:cNvPr id="4" name="Espace réservé du contenu 3">
            <a:extLst>
              <a:ext uri="{FF2B5EF4-FFF2-40B4-BE49-F238E27FC236}">
                <a16:creationId xmlns:a16="http://schemas.microsoft.com/office/drawing/2014/main" id="{3A30082C-6414-BF2C-7604-0B58F2E72C30}"/>
              </a:ext>
            </a:extLst>
          </p:cNvPr>
          <p:cNvSpPr>
            <a:spLocks noGrp="1"/>
          </p:cNvSpPr>
          <p:nvPr>
            <p:ph sz="half" idx="1"/>
          </p:nvPr>
        </p:nvSpPr>
        <p:spPr>
          <a:xfrm>
            <a:off x="685346" y="2532499"/>
            <a:ext cx="3795373" cy="3572194"/>
          </a:xfrm>
        </p:spPr>
        <p:txBody>
          <a:bodyPr>
            <a:normAutofit/>
          </a:bodyPr>
          <a:lstStyle/>
          <a:p>
            <a:r>
              <a:rPr lang="fr-FR" dirty="0"/>
              <a:t>Chaleur sensible/chaleur latente</a:t>
            </a:r>
          </a:p>
          <a:p>
            <a:r>
              <a:rPr lang="fr-FR" dirty="0"/>
              <a:t>Changement de température jour/nuit</a:t>
            </a:r>
          </a:p>
          <a:p>
            <a:r>
              <a:rPr lang="fr-FR" dirty="0"/>
              <a:t>Augmentation de l’inertie thermique </a:t>
            </a:r>
          </a:p>
        </p:txBody>
      </p:sp>
      <p:sp>
        <p:nvSpPr>
          <p:cNvPr id="2" name="Rectangle 1">
            <a:extLst>
              <a:ext uri="{FF2B5EF4-FFF2-40B4-BE49-F238E27FC236}">
                <a16:creationId xmlns:a16="http://schemas.microsoft.com/office/drawing/2014/main" id="{9EC02E14-14C6-019F-4CCC-EABE40DF6A0E}"/>
              </a:ext>
            </a:extLst>
          </p:cNvPr>
          <p:cNvSpPr/>
          <p:nvPr/>
        </p:nvSpPr>
        <p:spPr>
          <a:xfrm>
            <a:off x="4937760" y="628153"/>
            <a:ext cx="3880237" cy="26863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27DE6B5F-7727-303E-1111-5A8EECC75C71}"/>
              </a:ext>
            </a:extLst>
          </p:cNvPr>
          <p:cNvPicPr>
            <a:picLocks noChangeAspect="1"/>
          </p:cNvPicPr>
          <p:nvPr/>
        </p:nvPicPr>
        <p:blipFill>
          <a:blip r:embed="rId3"/>
          <a:stretch>
            <a:fillRect/>
          </a:stretch>
        </p:blipFill>
        <p:spPr>
          <a:xfrm>
            <a:off x="5043736" y="732115"/>
            <a:ext cx="3971156" cy="2686369"/>
          </a:xfrm>
          <a:prstGeom prst="rect">
            <a:avLst/>
          </a:prstGeom>
        </p:spPr>
      </p:pic>
      <p:sp>
        <p:nvSpPr>
          <p:cNvPr id="26" name="Espace réservé du texte 8">
            <a:extLst>
              <a:ext uri="{FF2B5EF4-FFF2-40B4-BE49-F238E27FC236}">
                <a16:creationId xmlns:a16="http://schemas.microsoft.com/office/drawing/2014/main" id="{779AAAD1-5675-25A4-DB5D-F96BE44643BB}"/>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La théorie des MCP</a:t>
            </a:r>
          </a:p>
        </p:txBody>
      </p:sp>
      <p:pic>
        <p:nvPicPr>
          <p:cNvPr id="28" name="Image 27">
            <a:extLst>
              <a:ext uri="{FF2B5EF4-FFF2-40B4-BE49-F238E27FC236}">
                <a16:creationId xmlns:a16="http://schemas.microsoft.com/office/drawing/2014/main" id="{C09A71B0-1257-72E2-A8C6-6D45F51034D5}"/>
              </a:ext>
            </a:extLst>
          </p:cNvPr>
          <p:cNvPicPr>
            <a:picLocks noChangeAspect="1"/>
          </p:cNvPicPr>
          <p:nvPr/>
        </p:nvPicPr>
        <p:blipFill>
          <a:blip r:embed="rId4"/>
          <a:stretch>
            <a:fillRect/>
          </a:stretch>
        </p:blipFill>
        <p:spPr>
          <a:xfrm>
            <a:off x="5043736" y="4149065"/>
            <a:ext cx="3971156" cy="2315860"/>
          </a:xfrm>
          <a:prstGeom prst="rect">
            <a:avLst/>
          </a:prstGeom>
        </p:spPr>
      </p:pic>
      <p:cxnSp>
        <p:nvCxnSpPr>
          <p:cNvPr id="9" name="Connecteur droit 8">
            <a:extLst>
              <a:ext uri="{FF2B5EF4-FFF2-40B4-BE49-F238E27FC236}">
                <a16:creationId xmlns:a16="http://schemas.microsoft.com/office/drawing/2014/main" id="{E22C97E7-E644-FCA3-967A-6CDFEC8F56D7}"/>
              </a:ext>
            </a:extLst>
          </p:cNvPr>
          <p:cNvCxnSpPr>
            <a:cxnSpLocks/>
          </p:cNvCxnSpPr>
          <p:nvPr/>
        </p:nvCxnSpPr>
        <p:spPr>
          <a:xfrm>
            <a:off x="6551929" y="2058636"/>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92F7999-0AAD-A664-8486-CA6F7679401C}"/>
              </a:ext>
            </a:extLst>
          </p:cNvPr>
          <p:cNvCxnSpPr>
            <a:cxnSpLocks/>
          </p:cNvCxnSpPr>
          <p:nvPr/>
        </p:nvCxnSpPr>
        <p:spPr>
          <a:xfrm>
            <a:off x="2148231" y="2274646"/>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33AA04C5-EBCD-07BC-B766-767DEB517C42}"/>
              </a:ext>
            </a:extLst>
          </p:cNvPr>
          <p:cNvSpPr>
            <a:spLocks noGrp="1"/>
          </p:cNvSpPr>
          <p:nvPr>
            <p:ph type="sldNum" sz="quarter" idx="12"/>
          </p:nvPr>
        </p:nvSpPr>
        <p:spPr/>
        <p:txBody>
          <a:bodyPr/>
          <a:lstStyle/>
          <a:p>
            <a:fld id="{DF28FB93-0A08-4E7D-8E63-9EFA29F1E093}" type="slidenum">
              <a:rPr lang="en-US" smtClean="0"/>
              <a:pPr/>
              <a:t>6</a:t>
            </a:fld>
            <a:endParaRPr lang="en-US" dirty="0"/>
          </a:p>
        </p:txBody>
      </p:sp>
    </p:spTree>
    <p:extLst>
      <p:ext uri="{BB962C8B-B14F-4D97-AF65-F5344CB8AC3E}">
        <p14:creationId xmlns:p14="http://schemas.microsoft.com/office/powerpoint/2010/main" val="4251412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A5FD3-7B60-63E3-F015-E99712C8B8A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63A4DDC-796C-EB51-831A-62FB47B047C5}"/>
              </a:ext>
            </a:extLst>
          </p:cNvPr>
          <p:cNvSpPr/>
          <p:nvPr/>
        </p:nvSpPr>
        <p:spPr>
          <a:xfrm>
            <a:off x="1431235" y="3044554"/>
            <a:ext cx="6631388" cy="343529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08FAB4E3-1D15-EAB0-0CD4-03EB4F4F2707}"/>
              </a:ext>
            </a:extLst>
          </p:cNvPr>
          <p:cNvSpPr>
            <a:spLocks noGrp="1"/>
          </p:cNvSpPr>
          <p:nvPr>
            <p:ph type="title"/>
          </p:nvPr>
        </p:nvSpPr>
        <p:spPr>
          <a:xfrm>
            <a:off x="286606" y="1361932"/>
            <a:ext cx="4117242" cy="970450"/>
          </a:xfrm>
        </p:spPr>
        <p:txBody>
          <a:bodyPr>
            <a:normAutofit/>
          </a:bodyPr>
          <a:lstStyle/>
          <a:p>
            <a:r>
              <a:rPr lang="fr-FR" dirty="0"/>
              <a:t>Choix du MCP</a:t>
            </a:r>
          </a:p>
        </p:txBody>
      </p:sp>
      <p:sp>
        <p:nvSpPr>
          <p:cNvPr id="4" name="Espace réservé du contenu 3">
            <a:extLst>
              <a:ext uri="{FF2B5EF4-FFF2-40B4-BE49-F238E27FC236}">
                <a16:creationId xmlns:a16="http://schemas.microsoft.com/office/drawing/2014/main" id="{6117D6C2-4B7F-453D-7FCE-4EE79938981D}"/>
              </a:ext>
            </a:extLst>
          </p:cNvPr>
          <p:cNvSpPr>
            <a:spLocks noGrp="1"/>
          </p:cNvSpPr>
          <p:nvPr>
            <p:ph sz="half" idx="1"/>
          </p:nvPr>
        </p:nvSpPr>
        <p:spPr>
          <a:xfrm>
            <a:off x="5101778" y="1048448"/>
            <a:ext cx="2960846" cy="1859205"/>
          </a:xfrm>
        </p:spPr>
        <p:txBody>
          <a:bodyPr>
            <a:normAutofit lnSpcReduction="10000"/>
          </a:bodyPr>
          <a:lstStyle/>
          <a:p>
            <a:pPr marL="36900" indent="0">
              <a:buNone/>
            </a:pPr>
            <a:r>
              <a:rPr lang="fr-FR" sz="2800" dirty="0"/>
              <a:t>Paraffine :</a:t>
            </a:r>
          </a:p>
          <a:p>
            <a:r>
              <a:rPr lang="fr-FR" dirty="0"/>
              <a:t>Point de fusion bas</a:t>
            </a:r>
          </a:p>
          <a:p>
            <a:r>
              <a:rPr lang="fr-FR" dirty="0"/>
              <a:t>Bon marché</a:t>
            </a:r>
          </a:p>
          <a:p>
            <a:r>
              <a:rPr lang="fr-FR" dirty="0"/>
              <a:t>Non toxique </a:t>
            </a:r>
          </a:p>
          <a:p>
            <a:endParaRPr lang="fr-FR" dirty="0"/>
          </a:p>
        </p:txBody>
      </p:sp>
      <p:sp>
        <p:nvSpPr>
          <p:cNvPr id="26" name="Espace réservé du texte 8">
            <a:extLst>
              <a:ext uri="{FF2B5EF4-FFF2-40B4-BE49-F238E27FC236}">
                <a16:creationId xmlns:a16="http://schemas.microsoft.com/office/drawing/2014/main" id="{CA033B1A-325A-0D4E-38DA-510111278040}"/>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Caractérisation du MCP</a:t>
            </a:r>
          </a:p>
        </p:txBody>
      </p:sp>
      <p:pic>
        <p:nvPicPr>
          <p:cNvPr id="8" name="Image 7">
            <a:extLst>
              <a:ext uri="{FF2B5EF4-FFF2-40B4-BE49-F238E27FC236}">
                <a16:creationId xmlns:a16="http://schemas.microsoft.com/office/drawing/2014/main" id="{855C995B-177D-1354-41F3-7EB02A187AE0}"/>
              </a:ext>
            </a:extLst>
          </p:cNvPr>
          <p:cNvPicPr>
            <a:picLocks noChangeAspect="1"/>
          </p:cNvPicPr>
          <p:nvPr/>
        </p:nvPicPr>
        <p:blipFill>
          <a:blip r:embed="rId3"/>
          <a:stretch>
            <a:fillRect/>
          </a:stretch>
        </p:blipFill>
        <p:spPr>
          <a:xfrm>
            <a:off x="1609199" y="3181455"/>
            <a:ext cx="6631388" cy="3435293"/>
          </a:xfrm>
          <a:prstGeom prst="rect">
            <a:avLst/>
          </a:prstGeom>
        </p:spPr>
      </p:pic>
      <p:cxnSp>
        <p:nvCxnSpPr>
          <p:cNvPr id="10" name="Connecteur droit 9">
            <a:extLst>
              <a:ext uri="{FF2B5EF4-FFF2-40B4-BE49-F238E27FC236}">
                <a16:creationId xmlns:a16="http://schemas.microsoft.com/office/drawing/2014/main" id="{EAB77B03-860F-F40C-2FB1-A145F961527B}"/>
              </a:ext>
            </a:extLst>
          </p:cNvPr>
          <p:cNvCxnSpPr>
            <a:cxnSpLocks/>
          </p:cNvCxnSpPr>
          <p:nvPr/>
        </p:nvCxnSpPr>
        <p:spPr>
          <a:xfrm>
            <a:off x="4675367" y="1489152"/>
            <a:ext cx="0" cy="7769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5AE3E3E2-4C6C-1CAD-A3C5-0EF903964FA4}"/>
              </a:ext>
            </a:extLst>
          </p:cNvPr>
          <p:cNvSpPr>
            <a:spLocks noGrp="1"/>
          </p:cNvSpPr>
          <p:nvPr>
            <p:ph type="sldNum" sz="quarter" idx="12"/>
          </p:nvPr>
        </p:nvSpPr>
        <p:spPr/>
        <p:txBody>
          <a:bodyPr/>
          <a:lstStyle/>
          <a:p>
            <a:fld id="{DF28FB93-0A08-4E7D-8E63-9EFA29F1E093}" type="slidenum">
              <a:rPr lang="en-US" smtClean="0"/>
              <a:pPr/>
              <a:t>7</a:t>
            </a:fld>
            <a:endParaRPr lang="en-US" dirty="0"/>
          </a:p>
        </p:txBody>
      </p:sp>
    </p:spTree>
    <p:extLst>
      <p:ext uri="{BB962C8B-B14F-4D97-AF65-F5344CB8AC3E}">
        <p14:creationId xmlns:p14="http://schemas.microsoft.com/office/powerpoint/2010/main" val="986942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6FC22F6E-9EBA-133D-3000-69F45F88F2EF}"/>
              </a:ext>
            </a:extLst>
          </p:cNvPr>
          <p:cNvPicPr>
            <a:picLocks noChangeAspect="1"/>
          </p:cNvPicPr>
          <p:nvPr/>
        </p:nvPicPr>
        <p:blipFill>
          <a:blip r:embed="rId3"/>
          <a:srcRect t="2220" b="1884"/>
          <a:stretch/>
        </p:blipFill>
        <p:spPr>
          <a:xfrm>
            <a:off x="581423" y="2236353"/>
            <a:ext cx="7981154" cy="4679950"/>
          </a:xfrm>
          <a:prstGeom prst="rect">
            <a:avLst/>
          </a:prstGeom>
        </p:spPr>
      </p:pic>
      <p:sp>
        <p:nvSpPr>
          <p:cNvPr id="5" name="Espace réservé du texte 4">
            <a:extLst>
              <a:ext uri="{FF2B5EF4-FFF2-40B4-BE49-F238E27FC236}">
                <a16:creationId xmlns:a16="http://schemas.microsoft.com/office/drawing/2014/main" id="{A9F6D14F-5218-EF80-32F8-54BFE12A35D0}"/>
              </a:ext>
            </a:extLst>
          </p:cNvPr>
          <p:cNvSpPr>
            <a:spLocks noGrp="1"/>
          </p:cNvSpPr>
          <p:nvPr>
            <p:ph type="body" sz="quarter" idx="13"/>
          </p:nvPr>
        </p:nvSpPr>
        <p:spPr/>
        <p:txBody>
          <a:bodyPr>
            <a:noAutofit/>
          </a:bodyPr>
          <a:lstStyle/>
          <a:p>
            <a:pPr>
              <a:lnSpc>
                <a:spcPct val="110000"/>
              </a:lnSpc>
            </a:pPr>
            <a:r>
              <a:rPr lang="fr-FR" dirty="0"/>
              <a:t>Caractérisation du MCP </a:t>
            </a:r>
          </a:p>
          <a:p>
            <a:endParaRPr lang="fr-FR" dirty="0"/>
          </a:p>
        </p:txBody>
      </p:sp>
      <p:pic>
        <p:nvPicPr>
          <p:cNvPr id="7" name="Image 6">
            <a:extLst>
              <a:ext uri="{FF2B5EF4-FFF2-40B4-BE49-F238E27FC236}">
                <a16:creationId xmlns:a16="http://schemas.microsoft.com/office/drawing/2014/main" id="{FBAEB2CE-1760-0D59-F922-834C864EB74D}"/>
              </a:ext>
            </a:extLst>
          </p:cNvPr>
          <p:cNvPicPr>
            <a:picLocks noChangeAspect="1"/>
          </p:cNvPicPr>
          <p:nvPr/>
        </p:nvPicPr>
        <p:blipFill>
          <a:blip r:embed="rId4"/>
          <a:stretch>
            <a:fillRect/>
          </a:stretch>
        </p:blipFill>
        <p:spPr>
          <a:xfrm>
            <a:off x="6159580" y="488919"/>
            <a:ext cx="2268506" cy="1701380"/>
          </a:xfrm>
          <a:prstGeom prst="rect">
            <a:avLst/>
          </a:prstGeom>
        </p:spPr>
      </p:pic>
      <p:sp>
        <p:nvSpPr>
          <p:cNvPr id="8" name="Titre 1">
            <a:extLst>
              <a:ext uri="{FF2B5EF4-FFF2-40B4-BE49-F238E27FC236}">
                <a16:creationId xmlns:a16="http://schemas.microsoft.com/office/drawing/2014/main" id="{7A389751-C777-D298-D134-F3BC8D50CEFC}"/>
              </a:ext>
            </a:extLst>
          </p:cNvPr>
          <p:cNvSpPr>
            <a:spLocks noGrp="1"/>
          </p:cNvSpPr>
          <p:nvPr>
            <p:ph type="title"/>
          </p:nvPr>
        </p:nvSpPr>
        <p:spPr>
          <a:xfrm>
            <a:off x="454284" y="1115838"/>
            <a:ext cx="4427628" cy="457199"/>
          </a:xfrm>
        </p:spPr>
        <p:txBody>
          <a:bodyPr>
            <a:normAutofit fontScale="90000"/>
          </a:bodyPr>
          <a:lstStyle/>
          <a:p>
            <a:r>
              <a:rPr lang="fr-FR" sz="3200" dirty="0"/>
              <a:t>Étude du point de fusion</a:t>
            </a:r>
          </a:p>
        </p:txBody>
      </p:sp>
      <p:cxnSp>
        <p:nvCxnSpPr>
          <p:cNvPr id="12" name="Connecteur droit 11">
            <a:extLst>
              <a:ext uri="{FF2B5EF4-FFF2-40B4-BE49-F238E27FC236}">
                <a16:creationId xmlns:a16="http://schemas.microsoft.com/office/drawing/2014/main" id="{7407B543-9436-D196-BDD3-84EC474A9D6D}"/>
              </a:ext>
            </a:extLst>
          </p:cNvPr>
          <p:cNvCxnSpPr>
            <a:cxnSpLocks/>
          </p:cNvCxnSpPr>
          <p:nvPr/>
        </p:nvCxnSpPr>
        <p:spPr>
          <a:xfrm>
            <a:off x="6001927" y="4853906"/>
            <a:ext cx="0" cy="1502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C84FB69-EEBF-F07A-40BC-A90321224B99}"/>
              </a:ext>
            </a:extLst>
          </p:cNvPr>
          <p:cNvSpPr/>
          <p:nvPr/>
        </p:nvSpPr>
        <p:spPr>
          <a:xfrm>
            <a:off x="6681504" y="4690207"/>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Solide</a:t>
            </a:r>
          </a:p>
        </p:txBody>
      </p:sp>
      <p:cxnSp>
        <p:nvCxnSpPr>
          <p:cNvPr id="16" name="Connecteur droit 15">
            <a:extLst>
              <a:ext uri="{FF2B5EF4-FFF2-40B4-BE49-F238E27FC236}">
                <a16:creationId xmlns:a16="http://schemas.microsoft.com/office/drawing/2014/main" id="{C7FAF036-E0EF-E74B-E545-1980F9391B9A}"/>
              </a:ext>
            </a:extLst>
          </p:cNvPr>
          <p:cNvCxnSpPr>
            <a:cxnSpLocks/>
          </p:cNvCxnSpPr>
          <p:nvPr/>
        </p:nvCxnSpPr>
        <p:spPr>
          <a:xfrm>
            <a:off x="2210898" y="3904805"/>
            <a:ext cx="0" cy="24515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0344188-98CA-B035-66A4-1EAA7BFFD65C}"/>
              </a:ext>
            </a:extLst>
          </p:cNvPr>
          <p:cNvSpPr/>
          <p:nvPr/>
        </p:nvSpPr>
        <p:spPr>
          <a:xfrm>
            <a:off x="1351531" y="3295169"/>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liquide</a:t>
            </a:r>
          </a:p>
        </p:txBody>
      </p:sp>
      <p:sp>
        <p:nvSpPr>
          <p:cNvPr id="18" name="Rectangle 17">
            <a:extLst>
              <a:ext uri="{FF2B5EF4-FFF2-40B4-BE49-F238E27FC236}">
                <a16:creationId xmlns:a16="http://schemas.microsoft.com/office/drawing/2014/main" id="{2DAA5949-135A-435A-8597-CCD1035D6333}"/>
              </a:ext>
            </a:extLst>
          </p:cNvPr>
          <p:cNvSpPr/>
          <p:nvPr/>
        </p:nvSpPr>
        <p:spPr>
          <a:xfrm>
            <a:off x="3285178" y="3214314"/>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Solide + liquide</a:t>
            </a:r>
          </a:p>
        </p:txBody>
      </p:sp>
      <p:cxnSp>
        <p:nvCxnSpPr>
          <p:cNvPr id="19" name="Connecteur droit 18">
            <a:extLst>
              <a:ext uri="{FF2B5EF4-FFF2-40B4-BE49-F238E27FC236}">
                <a16:creationId xmlns:a16="http://schemas.microsoft.com/office/drawing/2014/main" id="{EEB019AC-CBA7-D8C8-3BBF-7AAD5FDA8E87}"/>
              </a:ext>
            </a:extLst>
          </p:cNvPr>
          <p:cNvCxnSpPr>
            <a:cxnSpLocks/>
          </p:cNvCxnSpPr>
          <p:nvPr/>
        </p:nvCxnSpPr>
        <p:spPr>
          <a:xfrm>
            <a:off x="1470065" y="3904805"/>
            <a:ext cx="7408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96252614-5F97-C67C-1827-12BE588545CE}"/>
              </a:ext>
            </a:extLst>
          </p:cNvPr>
          <p:cNvCxnSpPr>
            <a:cxnSpLocks/>
          </p:cNvCxnSpPr>
          <p:nvPr/>
        </p:nvCxnSpPr>
        <p:spPr>
          <a:xfrm>
            <a:off x="1470065" y="4853906"/>
            <a:ext cx="45307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B60B434F-24F0-3DC8-1DA1-7C4DFB9BDAFC}"/>
              </a:ext>
            </a:extLst>
          </p:cNvPr>
          <p:cNvCxnSpPr>
            <a:cxnSpLocks/>
          </p:cNvCxnSpPr>
          <p:nvPr/>
        </p:nvCxnSpPr>
        <p:spPr>
          <a:xfrm>
            <a:off x="1552615" y="3904805"/>
            <a:ext cx="0" cy="946269"/>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3FD1C7A-353A-0325-F191-04F2CD68496C}"/>
                  </a:ext>
                </a:extLst>
              </p:cNvPr>
              <p:cNvSpPr/>
              <p:nvPr/>
            </p:nvSpPr>
            <p:spPr>
              <a:xfrm>
                <a:off x="1211747" y="4377552"/>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fr-FR" i="1" dirty="0" smtClean="0">
                          <a:solidFill>
                            <a:srgbClr val="FF0000"/>
                          </a:solidFill>
                          <a:latin typeface="Cambria Math" panose="02040503050406030204" pitchFamily="18" charset="0"/>
                        </a:rPr>
                        <m:t>Δ</m:t>
                      </m:r>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𝑇</m:t>
                          </m:r>
                        </m:e>
                        <m:sub>
                          <m:r>
                            <a:rPr lang="fr-FR" b="0" i="1" dirty="0" smtClean="0">
                              <a:solidFill>
                                <a:srgbClr val="FF0000"/>
                              </a:solidFill>
                              <a:latin typeface="Cambria Math" panose="02040503050406030204" pitchFamily="18" charset="0"/>
                            </a:rPr>
                            <m:t>𝑓</m:t>
                          </m:r>
                        </m:sub>
                      </m:sSub>
                      <m:r>
                        <a:rPr lang="fr-FR">
                          <a:solidFill>
                            <a:srgbClr val="FF0000"/>
                          </a:solidFill>
                          <a:latin typeface="Cambria Math" panose="02040503050406030204" pitchFamily="18" charset="0"/>
                          <a:ea typeface="Cambria Math" panose="02040503050406030204" pitchFamily="18" charset="0"/>
                        </a:rPr>
                        <m:t>=</m:t>
                      </m:r>
                      <m:r>
                        <a:rPr lang="fr-FR" b="0" i="0" smtClean="0">
                          <a:solidFill>
                            <a:srgbClr val="FF0000"/>
                          </a:solidFill>
                          <a:latin typeface="Cambria Math" panose="02040503050406030204" pitchFamily="18" charset="0"/>
                          <a:ea typeface="Cambria Math" panose="02040503050406030204" pitchFamily="18" charset="0"/>
                        </a:rPr>
                        <m:t>13</m:t>
                      </m:r>
                      <m:r>
                        <m:rPr>
                          <m:sty m:val="p"/>
                        </m:rPr>
                        <a:rPr lang="fr-FR" b="0" i="0" smtClean="0">
                          <a:solidFill>
                            <a:srgbClr val="FF0000"/>
                          </a:solidFill>
                          <a:latin typeface="Cambria Math" panose="02040503050406030204" pitchFamily="18" charset="0"/>
                          <a:ea typeface="Cambria Math" panose="02040503050406030204" pitchFamily="18" charset="0"/>
                        </a:rPr>
                        <m:t>K</m:t>
                      </m:r>
                    </m:oMath>
                  </m:oMathPara>
                </a14:m>
                <a:endParaRPr lang="fr-FR" dirty="0">
                  <a:solidFill>
                    <a:srgbClr val="FF0000"/>
                  </a:solidFill>
                </a:endParaRPr>
              </a:p>
            </p:txBody>
          </p:sp>
        </mc:Choice>
        <mc:Fallback xmlns="">
          <p:sp>
            <p:nvSpPr>
              <p:cNvPr id="3" name="Rectangle 2">
                <a:extLst>
                  <a:ext uri="{FF2B5EF4-FFF2-40B4-BE49-F238E27FC236}">
                    <a16:creationId xmlns:a16="http://schemas.microsoft.com/office/drawing/2014/main" id="{03FD1C7A-353A-0325-F191-04F2CD68496C}"/>
                  </a:ext>
                </a:extLst>
              </p:cNvPr>
              <p:cNvSpPr>
                <a:spLocks noRot="1" noChangeAspect="1" noMove="1" noResize="1" noEditPoints="1" noAdjustHandles="1" noChangeArrowheads="1" noChangeShapeType="1" noTextEdit="1"/>
              </p:cNvSpPr>
              <p:nvPr/>
            </p:nvSpPr>
            <p:spPr>
              <a:xfrm>
                <a:off x="1211747" y="4377552"/>
                <a:ext cx="1939841" cy="367620"/>
              </a:xfrm>
              <a:prstGeom prst="rect">
                <a:avLst/>
              </a:prstGeom>
              <a:blipFill>
                <a:blip r:embed="rId5"/>
                <a:stretch>
                  <a:fillRect b="-15000"/>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67F694B-5838-8AA2-5891-463425C5D8C3}"/>
                  </a:ext>
                </a:extLst>
              </p:cNvPr>
              <p:cNvSpPr/>
              <p:nvPr/>
            </p:nvSpPr>
            <p:spPr>
              <a:xfrm>
                <a:off x="4804536" y="3659410"/>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𝑇</m:t>
                          </m:r>
                        </m:e>
                        <m:sub>
                          <m:r>
                            <a:rPr lang="fr-FR" b="0" i="1" dirty="0" smtClean="0">
                              <a:solidFill>
                                <a:srgbClr val="FF0000"/>
                              </a:solidFill>
                              <a:latin typeface="Cambria Math" panose="02040503050406030204" pitchFamily="18" charset="0"/>
                            </a:rPr>
                            <m:t>𝑓</m:t>
                          </m:r>
                        </m:sub>
                      </m:sSub>
                      <m:r>
                        <a:rPr lang="fr-FR">
                          <a:solidFill>
                            <a:srgbClr val="FF0000"/>
                          </a:solidFill>
                          <a:latin typeface="Cambria Math" panose="02040503050406030204" pitchFamily="18" charset="0"/>
                          <a:ea typeface="Cambria Math" panose="02040503050406030204" pitchFamily="18" charset="0"/>
                        </a:rPr>
                        <m:t>=</m:t>
                      </m:r>
                      <m:r>
                        <a:rPr lang="fr-FR" b="0" i="0" smtClean="0">
                          <a:solidFill>
                            <a:srgbClr val="FF0000"/>
                          </a:solidFill>
                          <a:latin typeface="Cambria Math" panose="02040503050406030204" pitchFamily="18" charset="0"/>
                          <a:ea typeface="Cambria Math" panose="02040503050406030204" pitchFamily="18" charset="0"/>
                        </a:rPr>
                        <m:t>333</m:t>
                      </m:r>
                      <m:r>
                        <m:rPr>
                          <m:sty m:val="p"/>
                        </m:rPr>
                        <a:rPr lang="fr-FR" b="0" i="0" smtClean="0">
                          <a:solidFill>
                            <a:srgbClr val="FF0000"/>
                          </a:solidFill>
                          <a:latin typeface="Cambria Math" panose="02040503050406030204" pitchFamily="18" charset="0"/>
                          <a:ea typeface="Cambria Math" panose="02040503050406030204" pitchFamily="18" charset="0"/>
                        </a:rPr>
                        <m:t>K</m:t>
                      </m:r>
                    </m:oMath>
                  </m:oMathPara>
                </a14:m>
                <a:endParaRPr lang="fr-FR" dirty="0">
                  <a:solidFill>
                    <a:srgbClr val="FF0000"/>
                  </a:solidFill>
                </a:endParaRPr>
              </a:p>
            </p:txBody>
          </p:sp>
        </mc:Choice>
        <mc:Fallback xmlns="">
          <p:sp>
            <p:nvSpPr>
              <p:cNvPr id="4" name="Rectangle 3">
                <a:extLst>
                  <a:ext uri="{FF2B5EF4-FFF2-40B4-BE49-F238E27FC236}">
                    <a16:creationId xmlns:a16="http://schemas.microsoft.com/office/drawing/2014/main" id="{A67F694B-5838-8AA2-5891-463425C5D8C3}"/>
                  </a:ext>
                </a:extLst>
              </p:cNvPr>
              <p:cNvSpPr>
                <a:spLocks noRot="1" noChangeAspect="1" noMove="1" noResize="1" noEditPoints="1" noAdjustHandles="1" noChangeArrowheads="1" noChangeShapeType="1" noTextEdit="1"/>
              </p:cNvSpPr>
              <p:nvPr/>
            </p:nvSpPr>
            <p:spPr>
              <a:xfrm>
                <a:off x="4804536" y="3659410"/>
                <a:ext cx="1939841" cy="367620"/>
              </a:xfrm>
              <a:prstGeom prst="rect">
                <a:avLst/>
              </a:prstGeom>
              <a:blipFill>
                <a:blip r:embed="rId6"/>
                <a:stretch>
                  <a:fillRect b="-13115"/>
                </a:stretch>
              </a:blipFill>
              <a:ln>
                <a:noFill/>
              </a:ln>
            </p:spPr>
            <p:txBody>
              <a:bodyPr/>
              <a:lstStyle/>
              <a:p>
                <a:r>
                  <a:rPr lang="fr-FR">
                    <a:noFill/>
                  </a:rPr>
                  <a:t> </a:t>
                </a:r>
              </a:p>
            </p:txBody>
          </p:sp>
        </mc:Fallback>
      </mc:AlternateContent>
      <p:sp>
        <p:nvSpPr>
          <p:cNvPr id="6" name="Rectangle 5">
            <a:extLst>
              <a:ext uri="{FF2B5EF4-FFF2-40B4-BE49-F238E27FC236}">
                <a16:creationId xmlns:a16="http://schemas.microsoft.com/office/drawing/2014/main" id="{41AB1431-6AB1-B91F-924C-8625E42652B0}"/>
              </a:ext>
            </a:extLst>
          </p:cNvPr>
          <p:cNvSpPr/>
          <p:nvPr/>
        </p:nvSpPr>
        <p:spPr>
          <a:xfrm>
            <a:off x="3125299" y="5381645"/>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4E2C966-FB53-D44A-D553-ED22AF31D91C}"/>
                  </a:ext>
                </a:extLst>
              </p:cNvPr>
              <p:cNvSpPr/>
              <p:nvPr/>
            </p:nvSpPr>
            <p:spPr>
              <a:xfrm>
                <a:off x="2404908" y="5198172"/>
                <a:ext cx="3310974" cy="7420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bg1"/>
                    </a:solidFill>
                  </a:rPr>
                  <a:t>composé principal: </a:t>
                </a:r>
              </a:p>
              <a:p>
                <a:pPr algn="ctr"/>
                <a:r>
                  <a:rPr lang="fr-FR" dirty="0">
                    <a:solidFill>
                      <a:schemeClr val="bg1"/>
                    </a:solidFill>
                  </a:rPr>
                  <a:t>  </a:t>
                </a:r>
                <a:r>
                  <a:rPr lang="fr-FR" sz="1800" dirty="0">
                    <a:solidFill>
                      <a:schemeClr val="bg1"/>
                    </a:solidFill>
                  </a:rPr>
                  <a:t>paraffine </a:t>
                </a:r>
                <a14:m>
                  <m:oMath xmlns:m="http://schemas.openxmlformats.org/officeDocument/2006/math">
                    <m:sSub>
                      <m:sSubPr>
                        <m:ctrlPr>
                          <a:rPr lang="fr-FR" sz="1800" b="0" i="1" dirty="0" smtClean="0">
                            <a:solidFill>
                              <a:schemeClr val="bg1"/>
                            </a:solidFill>
                            <a:effectLst/>
                            <a:latin typeface="Cambria Math" panose="02040503050406030204" pitchFamily="18" charset="0"/>
                          </a:rPr>
                        </m:ctrlPr>
                      </m:sSubPr>
                      <m:e>
                        <m:r>
                          <a:rPr lang="fr-FR" sz="1800" b="0" i="1" dirty="0" smtClean="0">
                            <a:solidFill>
                              <a:schemeClr val="bg1"/>
                            </a:solidFill>
                            <a:effectLst/>
                            <a:latin typeface="Cambria Math" panose="02040503050406030204" pitchFamily="18" charset="0"/>
                          </a:rPr>
                          <m:t>𝐶</m:t>
                        </m:r>
                      </m:e>
                      <m:sub>
                        <m:r>
                          <a:rPr lang="fr-FR" sz="1800" b="0" i="1" dirty="0" smtClean="0">
                            <a:solidFill>
                              <a:schemeClr val="bg1"/>
                            </a:solidFill>
                            <a:effectLst/>
                            <a:latin typeface="Cambria Math" panose="02040503050406030204" pitchFamily="18" charset="0"/>
                          </a:rPr>
                          <m:t>21</m:t>
                        </m:r>
                      </m:sub>
                    </m:sSub>
                    <m:sSub>
                      <m:sSubPr>
                        <m:ctrlPr>
                          <a:rPr lang="fr-FR" sz="1800" b="0" i="1" dirty="0" smtClean="0">
                            <a:solidFill>
                              <a:schemeClr val="bg1"/>
                            </a:solidFill>
                            <a:effectLst/>
                            <a:latin typeface="Cambria Math" panose="02040503050406030204" pitchFamily="18" charset="0"/>
                          </a:rPr>
                        </m:ctrlPr>
                      </m:sSubPr>
                      <m:e>
                        <m:r>
                          <a:rPr lang="fr-FR" sz="1800" b="0" i="1" dirty="0" smtClean="0">
                            <a:solidFill>
                              <a:schemeClr val="bg1"/>
                            </a:solidFill>
                            <a:effectLst/>
                            <a:latin typeface="Cambria Math" panose="02040503050406030204" pitchFamily="18" charset="0"/>
                          </a:rPr>
                          <m:t>𝐻</m:t>
                        </m:r>
                      </m:e>
                      <m:sub>
                        <m:r>
                          <a:rPr lang="fr-FR" sz="1800" b="0" i="1" dirty="0" smtClean="0">
                            <a:solidFill>
                              <a:schemeClr val="bg1"/>
                            </a:solidFill>
                            <a:effectLst/>
                            <a:latin typeface="Cambria Math" panose="02040503050406030204" pitchFamily="18" charset="0"/>
                          </a:rPr>
                          <m:t>27</m:t>
                        </m:r>
                      </m:sub>
                    </m:sSub>
                    <m:sSub>
                      <m:sSubPr>
                        <m:ctrlPr>
                          <a:rPr lang="fr-FR" sz="1800" b="0" i="1" dirty="0" smtClean="0">
                            <a:solidFill>
                              <a:schemeClr val="bg1"/>
                            </a:solidFill>
                            <a:effectLst/>
                            <a:latin typeface="Cambria Math" panose="02040503050406030204" pitchFamily="18" charset="0"/>
                          </a:rPr>
                        </m:ctrlPr>
                      </m:sSubPr>
                      <m:e>
                        <m:r>
                          <a:rPr lang="fr-FR" sz="1800" b="0" i="1" dirty="0" smtClean="0">
                            <a:solidFill>
                              <a:schemeClr val="bg1"/>
                            </a:solidFill>
                            <a:effectLst/>
                            <a:latin typeface="Cambria Math" panose="02040503050406030204" pitchFamily="18" charset="0"/>
                          </a:rPr>
                          <m:t>𝑁𝑂</m:t>
                        </m:r>
                      </m:e>
                      <m:sub>
                        <m:r>
                          <a:rPr lang="fr-FR" sz="1800" b="0" i="1" dirty="0" smtClean="0">
                            <a:solidFill>
                              <a:schemeClr val="bg1"/>
                            </a:solidFill>
                            <a:effectLst/>
                            <a:latin typeface="Cambria Math" panose="02040503050406030204" pitchFamily="18" charset="0"/>
                          </a:rPr>
                          <m:t>3</m:t>
                        </m:r>
                      </m:sub>
                    </m:sSub>
                  </m:oMath>
                </a14:m>
                <a:r>
                  <a:rPr lang="fr-FR" sz="1800" dirty="0">
                    <a:solidFill>
                      <a:schemeClr val="bg1"/>
                    </a:solidFill>
                  </a:rPr>
                  <a:t>	</a:t>
                </a:r>
              </a:p>
            </p:txBody>
          </p:sp>
        </mc:Choice>
        <mc:Fallback xmlns="">
          <p:sp>
            <p:nvSpPr>
              <p:cNvPr id="9" name="Rectangle 8">
                <a:extLst>
                  <a:ext uri="{FF2B5EF4-FFF2-40B4-BE49-F238E27FC236}">
                    <a16:creationId xmlns:a16="http://schemas.microsoft.com/office/drawing/2014/main" id="{A4E2C966-FB53-D44A-D553-ED22AF31D91C}"/>
                  </a:ext>
                </a:extLst>
              </p:cNvPr>
              <p:cNvSpPr>
                <a:spLocks noRot="1" noChangeAspect="1" noMove="1" noResize="1" noEditPoints="1" noAdjustHandles="1" noChangeArrowheads="1" noChangeShapeType="1" noTextEdit="1"/>
              </p:cNvSpPr>
              <p:nvPr/>
            </p:nvSpPr>
            <p:spPr>
              <a:xfrm>
                <a:off x="2404908" y="5198172"/>
                <a:ext cx="3310974" cy="742041"/>
              </a:xfrm>
              <a:prstGeom prst="rect">
                <a:avLst/>
              </a:prstGeom>
              <a:blipFill>
                <a:blip r:embed="rId7"/>
                <a:stretch>
                  <a:fillRect b="-6612"/>
                </a:stretch>
              </a:blipFill>
              <a:ln>
                <a:noFill/>
              </a:ln>
            </p:spPr>
            <p:txBody>
              <a:bodyPr/>
              <a:lstStyle/>
              <a:p>
                <a:r>
                  <a:rPr lang="fr-FR">
                    <a:noFill/>
                  </a:rPr>
                  <a:t> </a:t>
                </a:r>
              </a:p>
            </p:txBody>
          </p:sp>
        </mc:Fallback>
      </mc:AlternateContent>
      <p:cxnSp>
        <p:nvCxnSpPr>
          <p:cNvPr id="27" name="Connecteur droit 26">
            <a:extLst>
              <a:ext uri="{FF2B5EF4-FFF2-40B4-BE49-F238E27FC236}">
                <a16:creationId xmlns:a16="http://schemas.microsoft.com/office/drawing/2014/main" id="{8EA8C578-F8A4-B8D5-46D3-B6843ECD7381}"/>
              </a:ext>
            </a:extLst>
          </p:cNvPr>
          <p:cNvCxnSpPr>
            <a:cxnSpLocks/>
          </p:cNvCxnSpPr>
          <p:nvPr/>
        </p:nvCxnSpPr>
        <p:spPr>
          <a:xfrm>
            <a:off x="1797084" y="2705571"/>
            <a:ext cx="413814" cy="11992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D0FC21D5-F63A-004D-5D70-4AB5CFA86D23}"/>
              </a:ext>
            </a:extLst>
          </p:cNvPr>
          <p:cNvCxnSpPr>
            <a:cxnSpLocks/>
          </p:cNvCxnSpPr>
          <p:nvPr/>
        </p:nvCxnSpPr>
        <p:spPr>
          <a:xfrm>
            <a:off x="2210898" y="3904805"/>
            <a:ext cx="3782949" cy="9491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32B97042-8487-57CC-7BA9-15C660BF9C9D}"/>
              </a:ext>
            </a:extLst>
          </p:cNvPr>
          <p:cNvCxnSpPr>
            <a:cxnSpLocks/>
          </p:cNvCxnSpPr>
          <p:nvPr/>
        </p:nvCxnSpPr>
        <p:spPr>
          <a:xfrm>
            <a:off x="5993847" y="4853906"/>
            <a:ext cx="2038903" cy="127579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Espace réservé du numéro de diapositive 45">
            <a:extLst>
              <a:ext uri="{FF2B5EF4-FFF2-40B4-BE49-F238E27FC236}">
                <a16:creationId xmlns:a16="http://schemas.microsoft.com/office/drawing/2014/main" id="{2F672ABB-F2F1-6696-FDF9-8EC428F9895B}"/>
              </a:ext>
            </a:extLst>
          </p:cNvPr>
          <p:cNvSpPr>
            <a:spLocks noGrp="1"/>
          </p:cNvSpPr>
          <p:nvPr>
            <p:ph type="sldNum" sz="quarter" idx="12"/>
          </p:nvPr>
        </p:nvSpPr>
        <p:spPr/>
        <p:txBody>
          <a:bodyPr/>
          <a:lstStyle/>
          <a:p>
            <a:fld id="{DF28FB93-0A08-4E7D-8E63-9EFA29F1E093}" type="slidenum">
              <a:rPr lang="en-US" smtClean="0"/>
              <a:pPr/>
              <a:t>8</a:t>
            </a:fld>
            <a:endParaRPr lang="en-US" dirty="0"/>
          </a:p>
        </p:txBody>
      </p:sp>
    </p:spTree>
    <p:extLst>
      <p:ext uri="{BB962C8B-B14F-4D97-AF65-F5344CB8AC3E}">
        <p14:creationId xmlns:p14="http://schemas.microsoft.com/office/powerpoint/2010/main" val="693688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EE269-54AD-2C40-8638-7DFB035ECC6A}"/>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C8B77AA7-D1AB-38CA-22FF-00B45A62EA37}"/>
              </a:ext>
            </a:extLst>
          </p:cNvPr>
          <p:cNvSpPr/>
          <p:nvPr/>
        </p:nvSpPr>
        <p:spPr>
          <a:xfrm>
            <a:off x="4961153" y="2287156"/>
            <a:ext cx="2564740" cy="34196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87889DC3-92A8-4512-7A2B-1AC5A06AD374}"/>
              </a:ext>
            </a:extLst>
          </p:cNvPr>
          <p:cNvSpPr/>
          <p:nvPr/>
        </p:nvSpPr>
        <p:spPr>
          <a:xfrm>
            <a:off x="996932" y="2287156"/>
            <a:ext cx="3236181" cy="34196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F9A051FD-3FD1-0C85-775D-08A1936CCCC3}"/>
              </a:ext>
            </a:extLst>
          </p:cNvPr>
          <p:cNvSpPr>
            <a:spLocks noGrp="1"/>
          </p:cNvSpPr>
          <p:nvPr>
            <p:ph type="body" sz="quarter" idx="13"/>
          </p:nvPr>
        </p:nvSpPr>
        <p:spPr/>
        <p:txBody>
          <a:bodyPr>
            <a:normAutofit lnSpcReduction="10000"/>
          </a:bodyPr>
          <a:lstStyle/>
          <a:p>
            <a:r>
              <a:rPr lang="fr-FR" dirty="0"/>
              <a:t>Caractérisation du MCP </a:t>
            </a:r>
          </a:p>
          <a:p>
            <a:endParaRPr lang="fr-FR" dirty="0"/>
          </a:p>
        </p:txBody>
      </p:sp>
      <p:sp>
        <p:nvSpPr>
          <p:cNvPr id="8" name="Titre 1">
            <a:extLst>
              <a:ext uri="{FF2B5EF4-FFF2-40B4-BE49-F238E27FC236}">
                <a16:creationId xmlns:a16="http://schemas.microsoft.com/office/drawing/2014/main" id="{212B8029-F3CC-EFE5-57BB-4D8CDBEAAF04}"/>
              </a:ext>
            </a:extLst>
          </p:cNvPr>
          <p:cNvSpPr>
            <a:spLocks noGrp="1"/>
          </p:cNvSpPr>
          <p:nvPr>
            <p:ph type="title"/>
          </p:nvPr>
        </p:nvSpPr>
        <p:spPr>
          <a:xfrm>
            <a:off x="2358186" y="922591"/>
            <a:ext cx="4427628" cy="457199"/>
          </a:xfrm>
        </p:spPr>
        <p:txBody>
          <a:bodyPr>
            <a:normAutofit fontScale="90000"/>
          </a:bodyPr>
          <a:lstStyle/>
          <a:p>
            <a:r>
              <a:rPr lang="fr-FR" sz="3200" dirty="0"/>
              <a:t>Étude de la conductivité thermique </a:t>
            </a:r>
          </a:p>
        </p:txBody>
      </p:sp>
      <p:pic>
        <p:nvPicPr>
          <p:cNvPr id="14" name="Image 13">
            <a:extLst>
              <a:ext uri="{FF2B5EF4-FFF2-40B4-BE49-F238E27FC236}">
                <a16:creationId xmlns:a16="http://schemas.microsoft.com/office/drawing/2014/main" id="{8118810F-285C-80D5-F884-C6227692BEF9}"/>
              </a:ext>
            </a:extLst>
          </p:cNvPr>
          <p:cNvPicPr>
            <a:picLocks noChangeAspect="1"/>
          </p:cNvPicPr>
          <p:nvPr/>
        </p:nvPicPr>
        <p:blipFill>
          <a:blip r:embed="rId3"/>
          <a:srcRect l="9632" r="19393"/>
          <a:stretch/>
        </p:blipFill>
        <p:spPr>
          <a:xfrm>
            <a:off x="1152939" y="2441050"/>
            <a:ext cx="3236181" cy="3419653"/>
          </a:xfrm>
          <a:prstGeom prst="rect">
            <a:avLst/>
          </a:prstGeom>
        </p:spPr>
      </p:pic>
      <p:pic>
        <p:nvPicPr>
          <p:cNvPr id="20" name="Image 19">
            <a:extLst>
              <a:ext uri="{FF2B5EF4-FFF2-40B4-BE49-F238E27FC236}">
                <a16:creationId xmlns:a16="http://schemas.microsoft.com/office/drawing/2014/main" id="{4D785299-1B8A-D9FD-2E0A-1F386BB5A29B}"/>
              </a:ext>
            </a:extLst>
          </p:cNvPr>
          <p:cNvPicPr>
            <a:picLocks noChangeAspect="1"/>
          </p:cNvPicPr>
          <p:nvPr/>
        </p:nvPicPr>
        <p:blipFill>
          <a:blip r:embed="rId4"/>
          <a:stretch>
            <a:fillRect/>
          </a:stretch>
        </p:blipFill>
        <p:spPr>
          <a:xfrm rot="5400000">
            <a:off x="4689703" y="2868507"/>
            <a:ext cx="3419651" cy="2564738"/>
          </a:xfrm>
          <a:prstGeom prst="rect">
            <a:avLst/>
          </a:prstGeom>
        </p:spPr>
      </p:pic>
      <p:sp>
        <p:nvSpPr>
          <p:cNvPr id="21" name="Rectangle 20">
            <a:extLst>
              <a:ext uri="{FF2B5EF4-FFF2-40B4-BE49-F238E27FC236}">
                <a16:creationId xmlns:a16="http://schemas.microsoft.com/office/drawing/2014/main" id="{3852B8EE-1E87-E729-A767-2E4783D2D5AA}"/>
              </a:ext>
            </a:extLst>
          </p:cNvPr>
          <p:cNvSpPr/>
          <p:nvPr/>
        </p:nvSpPr>
        <p:spPr>
          <a:xfrm>
            <a:off x="5907821" y="4150877"/>
            <a:ext cx="877993" cy="103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D7D316AB-E003-77EC-FE66-01F663945ECF}"/>
              </a:ext>
            </a:extLst>
          </p:cNvPr>
          <p:cNvPicPr>
            <a:picLocks noChangeAspect="1"/>
          </p:cNvPicPr>
          <p:nvPr/>
        </p:nvPicPr>
        <p:blipFill>
          <a:blip r:embed="rId5"/>
          <a:stretch>
            <a:fillRect/>
          </a:stretch>
        </p:blipFill>
        <p:spPr>
          <a:xfrm>
            <a:off x="5906752" y="1764079"/>
            <a:ext cx="2976456" cy="348718"/>
          </a:xfrm>
          <a:prstGeom prst="rect">
            <a:avLst/>
          </a:prstGeom>
        </p:spPr>
      </p:pic>
      <p:cxnSp>
        <p:nvCxnSpPr>
          <p:cNvPr id="28" name="Connecteur droit 27">
            <a:extLst>
              <a:ext uri="{FF2B5EF4-FFF2-40B4-BE49-F238E27FC236}">
                <a16:creationId xmlns:a16="http://schemas.microsoft.com/office/drawing/2014/main" id="{E6F245B7-D5B4-6AD4-70D3-862755156C06}"/>
              </a:ext>
            </a:extLst>
          </p:cNvPr>
          <p:cNvCxnSpPr>
            <a:cxnSpLocks/>
            <a:stCxn id="21" idx="1"/>
          </p:cNvCxnSpPr>
          <p:nvPr/>
        </p:nvCxnSpPr>
        <p:spPr>
          <a:xfrm flipV="1">
            <a:off x="5907821" y="2112797"/>
            <a:ext cx="0" cy="2089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BE500E25-76BA-E00C-1116-EB013EEDC190}"/>
              </a:ext>
            </a:extLst>
          </p:cNvPr>
          <p:cNvCxnSpPr>
            <a:cxnSpLocks/>
          </p:cNvCxnSpPr>
          <p:nvPr/>
        </p:nvCxnSpPr>
        <p:spPr>
          <a:xfrm flipV="1">
            <a:off x="6785814" y="2112797"/>
            <a:ext cx="2097394" cy="2038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5D7B6DC-73EE-6A8E-CC94-C773A730D3A5}"/>
              </a:ext>
            </a:extLst>
          </p:cNvPr>
          <p:cNvSpPr/>
          <p:nvPr/>
        </p:nvSpPr>
        <p:spPr>
          <a:xfrm>
            <a:off x="5906754" y="1757501"/>
            <a:ext cx="2976454" cy="3487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EECEE3F7-147A-4C17-2C98-81128384E7DA}"/>
              </a:ext>
            </a:extLst>
          </p:cNvPr>
          <p:cNvCxnSpPr>
            <a:cxnSpLocks/>
          </p:cNvCxnSpPr>
          <p:nvPr/>
        </p:nvCxnSpPr>
        <p:spPr>
          <a:xfrm>
            <a:off x="4261899" y="1757431"/>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5351A4E0-2448-E3DE-2D19-09E1FBB85B08}"/>
              </a:ext>
            </a:extLst>
          </p:cNvPr>
          <p:cNvSpPr>
            <a:spLocks noGrp="1"/>
          </p:cNvSpPr>
          <p:nvPr>
            <p:ph type="sldNum" sz="quarter" idx="12"/>
          </p:nvPr>
        </p:nvSpPr>
        <p:spPr/>
        <p:txBody>
          <a:bodyPr/>
          <a:lstStyle/>
          <a:p>
            <a:fld id="{DF28FB93-0A08-4E7D-8E63-9EFA29F1E093}" type="slidenum">
              <a:rPr lang="en-US" smtClean="0"/>
              <a:pPr/>
              <a:t>9</a:t>
            </a:fld>
            <a:endParaRPr lang="en-US" dirty="0"/>
          </a:p>
        </p:txBody>
      </p:sp>
    </p:spTree>
    <p:extLst>
      <p:ext uri="{BB962C8B-B14F-4D97-AF65-F5344CB8AC3E}">
        <p14:creationId xmlns:p14="http://schemas.microsoft.com/office/powerpoint/2010/main" val="14984676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TM04033929[[fn=Ardoise]]</Template>
  <TotalTime>28728</TotalTime>
  <Words>3079</Words>
  <Application>Microsoft Office PowerPoint</Application>
  <PresentationFormat>Affichage à l'écran (4:3)</PresentationFormat>
  <Paragraphs>261</Paragraphs>
  <Slides>31</Slides>
  <Notes>25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Arial</vt:lpstr>
      <vt:lpstr>Calibri</vt:lpstr>
      <vt:lpstr>Calisto MT</vt:lpstr>
      <vt:lpstr>Cambria Math</vt:lpstr>
      <vt:lpstr>Segoe UI</vt:lpstr>
      <vt:lpstr>Wingdings 2</vt:lpstr>
      <vt:lpstr>Ardoise</vt:lpstr>
      <vt:lpstr>Incorporation des matériaux à changement de phase dans l’isolation thermique d’un bâtiment</vt:lpstr>
      <vt:lpstr>Introduction – Contexte </vt:lpstr>
      <vt:lpstr>Problématique :  Comment améliorer le confort thermique d’un bâtiment grâce aux matériaux à changement de phase ?</vt:lpstr>
      <vt:lpstr>Les Objectifs </vt:lpstr>
      <vt:lpstr>Plan d’étude</vt:lpstr>
      <vt:lpstr>Le MCP dans tous ses états </vt:lpstr>
      <vt:lpstr>Choix du MCP</vt:lpstr>
      <vt:lpstr>Étude du point de fusion</vt:lpstr>
      <vt:lpstr>Étude de la conductivité thermique </vt:lpstr>
      <vt:lpstr>Présentation PowerPoint</vt:lpstr>
      <vt:lpstr>Présentation PowerPoint</vt:lpstr>
      <vt:lpstr>Présentation PowerPoint</vt:lpstr>
      <vt:lpstr>Présentation PowerPoint</vt:lpstr>
      <vt:lpstr>Mise en équation</vt:lpstr>
      <vt:lpstr>Modèle numérique</vt:lpstr>
      <vt:lpstr>Discrétisation de l’expression</vt:lpstr>
      <vt:lpstr>Déroulé du code </vt:lpstr>
      <vt:lpstr> condition de stabilité Δt≤(ρcΔx^2)/2k      Δt=1s et  (ρcΔx^2)/2k = 0,81s</vt:lpstr>
      <vt:lpstr>Présentation PowerPoint</vt:lpstr>
      <vt:lpstr>Présentation PowerPoint</vt:lpstr>
      <vt:lpstr>Présentation PowerPoint</vt:lpstr>
      <vt:lpstr>Modèle amélioré</vt:lpstr>
      <vt:lpstr>Equations du modèle amélioré</vt:lpstr>
      <vt:lpstr>Présentation PowerPoint</vt:lpstr>
      <vt:lpstr>conclusion</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Axel Viellepeau</dc:creator>
  <cp:lastModifiedBy>Axel Viellepeau</cp:lastModifiedBy>
  <cp:revision>23</cp:revision>
  <dcterms:created xsi:type="dcterms:W3CDTF">2024-12-17T16:55:39Z</dcterms:created>
  <dcterms:modified xsi:type="dcterms:W3CDTF">2025-06-05T19:23:58Z</dcterms:modified>
</cp:coreProperties>
</file>